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handoutMasterIdLst>
    <p:handoutMasterId r:id="rId53"/>
  </p:handoutMasterIdLst>
  <p:sldIdLst>
    <p:sldId id="501" r:id="rId5"/>
    <p:sldId id="259" r:id="rId7"/>
    <p:sldId id="394" r:id="rId8"/>
    <p:sldId id="1247" r:id="rId9"/>
    <p:sldId id="1248" r:id="rId10"/>
    <p:sldId id="1249" r:id="rId11"/>
    <p:sldId id="1250" r:id="rId12"/>
    <p:sldId id="1251" r:id="rId13"/>
    <p:sldId id="1256" r:id="rId14"/>
    <p:sldId id="824" r:id="rId15"/>
    <p:sldId id="1259" r:id="rId16"/>
    <p:sldId id="1347" r:id="rId17"/>
    <p:sldId id="1260" r:id="rId18"/>
    <p:sldId id="1432" r:id="rId19"/>
    <p:sldId id="1262" r:id="rId20"/>
    <p:sldId id="1263" r:id="rId21"/>
    <p:sldId id="1264" r:id="rId22"/>
    <p:sldId id="1265" r:id="rId23"/>
    <p:sldId id="1266" r:id="rId24"/>
    <p:sldId id="825" r:id="rId25"/>
    <p:sldId id="1338" r:id="rId26"/>
    <p:sldId id="1341" r:id="rId27"/>
    <p:sldId id="1342" r:id="rId28"/>
    <p:sldId id="1340" r:id="rId29"/>
    <p:sldId id="1267" r:id="rId30"/>
    <p:sldId id="1293" r:id="rId31"/>
    <p:sldId id="1348" r:id="rId32"/>
    <p:sldId id="1343" r:id="rId33"/>
    <p:sldId id="1296" r:id="rId34"/>
    <p:sldId id="1294" r:id="rId35"/>
    <p:sldId id="1297" r:id="rId36"/>
    <p:sldId id="1298" r:id="rId37"/>
    <p:sldId id="1415" r:id="rId38"/>
    <p:sldId id="1465" r:id="rId39"/>
    <p:sldId id="1466" r:id="rId40"/>
    <p:sldId id="1349" r:id="rId41"/>
    <p:sldId id="1361" r:id="rId42"/>
    <p:sldId id="1362" r:id="rId43"/>
    <p:sldId id="1353" r:id="rId44"/>
    <p:sldId id="1364" r:id="rId45"/>
    <p:sldId id="1371" r:id="rId46"/>
    <p:sldId id="1365" r:id="rId47"/>
    <p:sldId id="1369" r:id="rId48"/>
    <p:sldId id="1370" r:id="rId49"/>
    <p:sldId id="1350" r:id="rId50"/>
    <p:sldId id="1412" r:id="rId51"/>
    <p:sldId id="1413" r:id="rId52"/>
  </p:sldIdLst>
  <p:sldSz cx="9144000" cy="6858000" type="screen4x3"/>
  <p:notesSz cx="6800850" cy="9872345"/>
  <p:custDataLst>
    <p:tags r:id="rId57"/>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33"/>
    <a:srgbClr val="CC9900"/>
    <a:srgbClr val="FF99CC"/>
    <a:srgbClr val="1616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10" autoAdjust="0"/>
    <p:restoredTop sz="94608" autoAdjust="0"/>
  </p:normalViewPr>
  <p:slideViewPr>
    <p:cSldViewPr showGuides="1">
      <p:cViewPr varScale="1">
        <p:scale>
          <a:sx n="130" d="100"/>
          <a:sy n="130" d="100"/>
        </p:scale>
        <p:origin x="474" y="12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7" Type="http://schemas.openxmlformats.org/officeDocument/2006/relationships/tags" Target="tags/tag49.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7035" cy="494736"/>
          </a:xfrm>
          <a:prstGeom prst="rect">
            <a:avLst/>
          </a:prstGeom>
        </p:spPr>
        <p:txBody>
          <a:bodyPr vert="horz" lIns="90718" tIns="45359" rIns="90718" bIns="45359" rtlCol="0"/>
          <a:lstStyle>
            <a:lvl1pPr algn="l">
              <a:defRPr sz="1200" smtClean="0"/>
            </a:lvl1pPr>
          </a:lstStyle>
          <a:p>
            <a:pPr>
              <a:defRPr/>
            </a:pPr>
            <a:endParaRPr lang="zh-CN" altLang="en-US"/>
          </a:p>
        </p:txBody>
      </p:sp>
      <p:sp>
        <p:nvSpPr>
          <p:cNvPr id="3" name="日期占位符 2"/>
          <p:cNvSpPr>
            <a:spLocks noGrp="1"/>
          </p:cNvSpPr>
          <p:nvPr>
            <p:ph type="dt" sz="quarter" idx="1"/>
          </p:nvPr>
        </p:nvSpPr>
        <p:spPr>
          <a:xfrm>
            <a:off x="3852241" y="1"/>
            <a:ext cx="2947035" cy="494736"/>
          </a:xfrm>
          <a:prstGeom prst="rect">
            <a:avLst/>
          </a:prstGeom>
        </p:spPr>
        <p:txBody>
          <a:bodyPr vert="horz" lIns="90718" tIns="45359" rIns="90718" bIns="45359" rtlCol="0"/>
          <a:lstStyle>
            <a:lvl1pPr algn="r">
              <a:defRPr sz="1200" smtClean="0"/>
            </a:lvl1pPr>
          </a:lstStyle>
          <a:p>
            <a:pPr>
              <a:defRPr/>
            </a:pPr>
            <a:fld id="{EF111691-F249-49BF-AD13-77AC163C2E72}" type="datetimeFigureOut">
              <a:rPr lang="zh-CN" altLang="en-US"/>
            </a:fld>
            <a:endParaRPr lang="zh-CN" altLang="en-US"/>
          </a:p>
        </p:txBody>
      </p:sp>
      <p:sp>
        <p:nvSpPr>
          <p:cNvPr id="4" name="页脚占位符 3"/>
          <p:cNvSpPr>
            <a:spLocks noGrp="1"/>
          </p:cNvSpPr>
          <p:nvPr>
            <p:ph type="ftr" sz="quarter" idx="2"/>
          </p:nvPr>
        </p:nvSpPr>
        <p:spPr>
          <a:xfrm>
            <a:off x="0" y="9377927"/>
            <a:ext cx="2947035" cy="494736"/>
          </a:xfrm>
          <a:prstGeom prst="rect">
            <a:avLst/>
          </a:prstGeom>
        </p:spPr>
        <p:txBody>
          <a:bodyPr vert="horz" lIns="90718" tIns="45359" rIns="90718" bIns="45359" rtlCol="0" anchor="b"/>
          <a:lstStyle>
            <a:lvl1pPr algn="l">
              <a:defRPr sz="1200" smtClean="0"/>
            </a:lvl1pPr>
          </a:lstStyle>
          <a:p>
            <a:pPr>
              <a:defRPr/>
            </a:pPr>
            <a:endParaRPr lang="zh-CN" altLang="en-US"/>
          </a:p>
        </p:txBody>
      </p:sp>
      <p:sp>
        <p:nvSpPr>
          <p:cNvPr id="5" name="灯片编号占位符 4"/>
          <p:cNvSpPr>
            <a:spLocks noGrp="1"/>
          </p:cNvSpPr>
          <p:nvPr>
            <p:ph type="sldNum" sz="quarter" idx="3"/>
          </p:nvPr>
        </p:nvSpPr>
        <p:spPr>
          <a:xfrm>
            <a:off x="3852241" y="9377927"/>
            <a:ext cx="2947035" cy="494736"/>
          </a:xfrm>
          <a:prstGeom prst="rect">
            <a:avLst/>
          </a:prstGeom>
        </p:spPr>
        <p:txBody>
          <a:bodyPr vert="horz" lIns="90718" tIns="45359" rIns="90718" bIns="45359" rtlCol="0" anchor="b"/>
          <a:lstStyle>
            <a:lvl1pPr algn="r">
              <a:defRPr sz="1200" smtClean="0"/>
            </a:lvl1pPr>
          </a:lstStyle>
          <a:p>
            <a:pPr>
              <a:defRPr/>
            </a:pPr>
            <a:fld id="{ED217722-F9DE-4589-BAF8-332D113C6475}"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47035" cy="493161"/>
          </a:xfrm>
          <a:prstGeom prst="rect">
            <a:avLst/>
          </a:prstGeom>
          <a:noFill/>
          <a:ln w="9525">
            <a:noFill/>
            <a:miter lim="800000"/>
          </a:ln>
          <a:effectLst/>
        </p:spPr>
        <p:txBody>
          <a:bodyPr vert="horz" wrap="square" lIns="90718" tIns="45359" rIns="90718" bIns="45359" numCol="1" anchor="t" anchorCtr="0" compatLnSpc="1"/>
          <a:lstStyle>
            <a:lvl1pPr eaLnBrk="1" hangingPunct="1">
              <a:defRPr kumimoji="1" sz="1200">
                <a:latin typeface="Times New Roman" panose="02020603050405020304" pitchFamily="18" charset="0"/>
              </a:defRPr>
            </a:lvl1pPr>
          </a:lstStyle>
          <a:p>
            <a:pPr>
              <a:defRPr/>
            </a:pPr>
            <a:endParaRPr lang="zh-CN" altLang="en-US"/>
          </a:p>
        </p:txBody>
      </p:sp>
      <p:sp>
        <p:nvSpPr>
          <p:cNvPr id="57347" name="Rectangle 3"/>
          <p:cNvSpPr>
            <a:spLocks noGrp="1" noChangeArrowheads="1"/>
          </p:cNvSpPr>
          <p:nvPr>
            <p:ph type="dt" idx="1"/>
          </p:nvPr>
        </p:nvSpPr>
        <p:spPr bwMode="auto">
          <a:xfrm>
            <a:off x="3853815" y="0"/>
            <a:ext cx="2947035" cy="493161"/>
          </a:xfrm>
          <a:prstGeom prst="rect">
            <a:avLst/>
          </a:prstGeom>
          <a:noFill/>
          <a:ln w="9525">
            <a:noFill/>
            <a:miter lim="800000"/>
          </a:ln>
          <a:effectLst/>
        </p:spPr>
        <p:txBody>
          <a:bodyPr vert="horz" wrap="square" lIns="90718" tIns="45359" rIns="90718" bIns="45359" numCol="1" anchor="t" anchorCtr="0" compatLnSpc="1"/>
          <a:lstStyle>
            <a:lvl1pPr algn="r" eaLnBrk="1" hangingPunct="1">
              <a:defRPr kumimoji="1" sz="1200">
                <a:latin typeface="Times New Roman" panose="02020603050405020304" pitchFamily="18" charset="0"/>
              </a:defRPr>
            </a:lvl1pPr>
          </a:lstStyle>
          <a:p>
            <a:pPr>
              <a:defRPr/>
            </a:pPr>
            <a:endParaRPr lang="en-US" altLang="zh-CN"/>
          </a:p>
        </p:txBody>
      </p:sp>
      <p:sp>
        <p:nvSpPr>
          <p:cNvPr id="4100" name="Rectangle 4"/>
          <p:cNvSpPr>
            <a:spLocks noGrp="1" noRot="1" noChangeAspect="1" noChangeArrowheads="1" noTextEdit="1"/>
          </p:cNvSpPr>
          <p:nvPr>
            <p:ph type="sldImg" idx="2"/>
          </p:nvPr>
        </p:nvSpPr>
        <p:spPr bwMode="auto">
          <a:xfrm>
            <a:off x="931863" y="739775"/>
            <a:ext cx="4937125" cy="3703638"/>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9" name="Rectangle 5"/>
          <p:cNvSpPr>
            <a:spLocks noGrp="1" noChangeArrowheads="1"/>
          </p:cNvSpPr>
          <p:nvPr>
            <p:ph type="body" sz="quarter" idx="3"/>
          </p:nvPr>
        </p:nvSpPr>
        <p:spPr bwMode="auto">
          <a:xfrm>
            <a:off x="906780" y="4688963"/>
            <a:ext cx="4987290" cy="4443171"/>
          </a:xfrm>
          <a:prstGeom prst="rect">
            <a:avLst/>
          </a:prstGeom>
          <a:noFill/>
          <a:ln w="9525">
            <a:noFill/>
            <a:miter lim="800000"/>
          </a:ln>
          <a:effectLst/>
        </p:spPr>
        <p:txBody>
          <a:bodyPr vert="horz" wrap="square" lIns="90718" tIns="45359" rIns="90718" bIns="45359"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7350" name="Rectangle 6"/>
          <p:cNvSpPr>
            <a:spLocks noGrp="1" noChangeArrowheads="1"/>
          </p:cNvSpPr>
          <p:nvPr>
            <p:ph type="ftr" sz="quarter" idx="4"/>
          </p:nvPr>
        </p:nvSpPr>
        <p:spPr bwMode="auto">
          <a:xfrm>
            <a:off x="0" y="9379504"/>
            <a:ext cx="2947035" cy="493160"/>
          </a:xfrm>
          <a:prstGeom prst="rect">
            <a:avLst/>
          </a:prstGeom>
          <a:noFill/>
          <a:ln w="9525">
            <a:noFill/>
            <a:miter lim="800000"/>
          </a:ln>
          <a:effectLst/>
        </p:spPr>
        <p:txBody>
          <a:bodyPr vert="horz" wrap="square" lIns="90718" tIns="45359" rIns="90718" bIns="45359" numCol="1" anchor="b" anchorCtr="0" compatLnSpc="1"/>
          <a:lstStyle>
            <a:lvl1pPr eaLnBrk="1" hangingPunct="1">
              <a:defRPr kumimoji="1" sz="1200">
                <a:latin typeface="Times New Roman" panose="02020603050405020304" pitchFamily="18" charset="0"/>
              </a:defRPr>
            </a:lvl1pPr>
          </a:lstStyle>
          <a:p>
            <a:pPr>
              <a:defRPr/>
            </a:pPr>
            <a:endParaRPr lang="en-US" altLang="zh-CN"/>
          </a:p>
        </p:txBody>
      </p:sp>
      <p:sp>
        <p:nvSpPr>
          <p:cNvPr id="57351" name="Rectangle 7"/>
          <p:cNvSpPr>
            <a:spLocks noGrp="1" noChangeArrowheads="1"/>
          </p:cNvSpPr>
          <p:nvPr>
            <p:ph type="sldNum" sz="quarter" idx="5"/>
          </p:nvPr>
        </p:nvSpPr>
        <p:spPr bwMode="auto">
          <a:xfrm>
            <a:off x="3853815" y="9379504"/>
            <a:ext cx="2947035" cy="493160"/>
          </a:xfrm>
          <a:prstGeom prst="rect">
            <a:avLst/>
          </a:prstGeom>
          <a:noFill/>
          <a:ln w="9525">
            <a:noFill/>
            <a:miter lim="800000"/>
          </a:ln>
          <a:effectLst/>
        </p:spPr>
        <p:txBody>
          <a:bodyPr vert="horz" wrap="square" lIns="90718" tIns="45359" rIns="90718" bIns="45359" numCol="1" anchor="b" anchorCtr="0" compatLnSpc="1"/>
          <a:lstStyle>
            <a:lvl1pPr algn="r" eaLnBrk="1" hangingPunct="1">
              <a:defRPr kumimoji="1" sz="1200">
                <a:latin typeface="Times New Roman" panose="02020603050405020304" pitchFamily="18" charset="0"/>
              </a:defRPr>
            </a:lvl1pPr>
          </a:lstStyle>
          <a:p>
            <a:pPr>
              <a:defRPr/>
            </a:pPr>
            <a:fld id="{C37847A5-3418-4168-BB03-40E320A0CA13}"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47C12FDF-207D-4315-99CC-760ECF297C16}"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Narrow" panose="020B0606020202030204" pitchFamily="34" charset="0"/>
                <a:ea typeface="宋体" panose="02010600030101010101" pitchFamily="2" charset="-122"/>
              </a:defRPr>
            </a:lvl1pPr>
            <a:lvl2pPr marL="737235" indent="-283210">
              <a:spcBef>
                <a:spcPct val="30000"/>
              </a:spcBef>
              <a:defRPr sz="1200">
                <a:solidFill>
                  <a:schemeClr val="tx1"/>
                </a:solidFill>
                <a:latin typeface="Arial Narrow" panose="020B0606020202030204" pitchFamily="34" charset="0"/>
                <a:ea typeface="宋体" panose="02010600030101010101" pitchFamily="2" charset="-122"/>
              </a:defRPr>
            </a:lvl2pPr>
            <a:lvl3pPr marL="1134110" indent="-226695">
              <a:spcBef>
                <a:spcPct val="30000"/>
              </a:spcBef>
              <a:defRPr sz="1200">
                <a:solidFill>
                  <a:schemeClr val="tx1"/>
                </a:solidFill>
                <a:latin typeface="Arial Narrow" panose="020B0606020202030204" pitchFamily="34" charset="0"/>
                <a:ea typeface="宋体" panose="02010600030101010101" pitchFamily="2" charset="-122"/>
              </a:defRPr>
            </a:lvl3pPr>
            <a:lvl4pPr marL="1587500" indent="-226695">
              <a:spcBef>
                <a:spcPct val="30000"/>
              </a:spcBef>
              <a:defRPr sz="1200">
                <a:solidFill>
                  <a:schemeClr val="tx1"/>
                </a:solidFill>
                <a:latin typeface="Arial Narrow" panose="020B0606020202030204" pitchFamily="34" charset="0"/>
                <a:ea typeface="宋体" panose="02010600030101010101" pitchFamily="2" charset="-122"/>
              </a:defRPr>
            </a:lvl4pPr>
            <a:lvl5pPr marL="2040890" indent="-226695">
              <a:spcBef>
                <a:spcPct val="30000"/>
              </a:spcBef>
              <a:defRPr sz="1200">
                <a:solidFill>
                  <a:schemeClr val="tx1"/>
                </a:solidFill>
                <a:latin typeface="Arial Narrow" panose="020B0606020202030204" pitchFamily="34" charset="0"/>
                <a:ea typeface="宋体" panose="02010600030101010101" pitchFamily="2" charset="-122"/>
              </a:defRPr>
            </a:lvl5pPr>
            <a:lvl6pPr marL="2494915"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6pPr>
            <a:lvl7pPr marL="2948305"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7pPr>
            <a:lvl8pPr marL="3401695"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8pPr>
            <a:lvl9pPr marL="3855720" indent="-226695" eaLnBrk="0" fontAlgn="base" hangingPunct="0">
              <a:spcBef>
                <a:spcPct val="30000"/>
              </a:spcBef>
              <a:spcAft>
                <a:spcPct val="0"/>
              </a:spcAft>
              <a:defRPr sz="1200">
                <a:solidFill>
                  <a:schemeClr val="tx1"/>
                </a:solidFill>
                <a:latin typeface="Arial Narrow" panose="020B0606020202030204" pitchFamily="34" charset="0"/>
                <a:ea typeface="宋体" panose="02010600030101010101" pitchFamily="2" charset="-122"/>
              </a:defRPr>
            </a:lvl9pPr>
          </a:lstStyle>
          <a:p>
            <a:pPr>
              <a:spcBef>
                <a:spcPct val="0"/>
              </a:spcBef>
            </a:pPr>
            <a:fld id="{0E933F3D-3132-4E55-B67E-D84038DB376F}" type="slidenum">
              <a:rPr lang="zh-CN" altLang="en-US" smtClean="0">
                <a:latin typeface="Times New Roman" panose="02020603050405020304" pitchFamily="18" charset="0"/>
              </a:rPr>
            </a:fld>
            <a:endParaRPr lang="en-US" altLang="zh-CN">
              <a:latin typeface="Times New Roman" panose="02020603050405020304" pitchFamily="18" charset="0"/>
            </a:endParaRPr>
          </a:p>
        </p:txBody>
      </p:sp>
      <p:sp>
        <p:nvSpPr>
          <p:cNvPr id="11267" name="Rectangle 2"/>
          <p:cNvSpPr>
            <a:spLocks noGrp="1" noRot="1" noChangeAspect="1" noChangeArrowheads="1" noTextEdit="1"/>
          </p:cNvSpPr>
          <p:nvPr>
            <p:ph type="sldImg"/>
          </p:nvPr>
        </p:nvSpPr>
        <p:spPr/>
      </p:sp>
      <p:sp>
        <p:nvSpPr>
          <p:cNvPr id="112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endPar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sz="2800">
                <a:solidFill>
                  <a:schemeClr val="tx1"/>
                </a:solidFill>
                <a:latin typeface="Verdana" panose="020B0604030504040204" pitchFamily="34" charset="0"/>
                <a:ea typeface="MS PGothic" panose="020B0600070205080204" pitchFamily="34" charset="-128"/>
              </a:defRPr>
            </a:lvl1pPr>
            <a:lvl2pPr marL="742950" indent="-285750" defTabSz="908050">
              <a:defRPr sz="2800">
                <a:solidFill>
                  <a:schemeClr val="tx1"/>
                </a:solidFill>
                <a:latin typeface="Verdana" panose="020B0604030504040204" pitchFamily="34" charset="0"/>
                <a:ea typeface="MS PGothic" panose="020B0600070205080204" pitchFamily="34" charset="-128"/>
              </a:defRPr>
            </a:lvl2pPr>
            <a:lvl3pPr marL="1143000" indent="-228600" defTabSz="908050">
              <a:defRPr sz="2800">
                <a:solidFill>
                  <a:schemeClr val="tx1"/>
                </a:solidFill>
                <a:latin typeface="Verdana" panose="020B0604030504040204" pitchFamily="34" charset="0"/>
                <a:ea typeface="MS PGothic" panose="020B0600070205080204" pitchFamily="34" charset="-128"/>
              </a:defRPr>
            </a:lvl3pPr>
            <a:lvl4pPr marL="1600200" indent="-228600" defTabSz="908050">
              <a:defRPr sz="2800">
                <a:solidFill>
                  <a:schemeClr val="tx1"/>
                </a:solidFill>
                <a:latin typeface="Verdana" panose="020B0604030504040204" pitchFamily="34" charset="0"/>
                <a:ea typeface="MS PGothic" panose="020B0600070205080204" pitchFamily="34" charset="-128"/>
              </a:defRPr>
            </a:lvl4pPr>
            <a:lvl5pPr marL="2057400" indent="-228600" defTabSz="908050">
              <a:defRPr sz="2800">
                <a:solidFill>
                  <a:schemeClr val="tx1"/>
                </a:solidFill>
                <a:latin typeface="Verdana" panose="020B0604030504040204" pitchFamily="34" charset="0"/>
                <a:ea typeface="MS PGothic" panose="020B0600070205080204" pitchFamily="34" charset="-128"/>
              </a:defRPr>
            </a:lvl5pPr>
            <a:lvl6pPr marL="25146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C5B2F47D-D620-488D-A63F-2D5BA0D7485C}" type="slidenum">
              <a:rPr lang="zh-CN" altLang="en-US" sz="1200" smtClean="0">
                <a:latin typeface="Helvetica" pitchFamily="34" charset="0"/>
              </a:rPr>
            </a:fld>
            <a:endParaRPr lang="en-US" altLang="zh-CN" sz="1200">
              <a:latin typeface="Helvetica"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1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kumimoji="1"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kumimoji="1"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kumimoji="1"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kumimoji="1"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3AD0E731-73DA-4297-B5B4-50A5C9803FEF}"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宋体" panose="02010600030101010101" pitchFamily="2" charset="-122"/>
              </a:defRPr>
            </a:lvl1pPr>
            <a:lvl2pPr marL="737235" indent="-283210">
              <a:spcBef>
                <a:spcPct val="30000"/>
              </a:spcBef>
              <a:defRPr kumimoji="1" sz="1200">
                <a:solidFill>
                  <a:schemeClr val="tx1"/>
                </a:solidFill>
                <a:latin typeface="Arial" panose="020B0604020202020204" pitchFamily="34" charset="0"/>
                <a:ea typeface="宋体" panose="02010600030101010101" pitchFamily="2" charset="-122"/>
              </a:defRPr>
            </a:lvl2pPr>
            <a:lvl3pPr marL="1134110" indent="-226695">
              <a:spcBef>
                <a:spcPct val="30000"/>
              </a:spcBef>
              <a:defRPr kumimoji="1" sz="1200">
                <a:solidFill>
                  <a:schemeClr val="tx1"/>
                </a:solidFill>
                <a:latin typeface="Arial" panose="020B0604020202020204" pitchFamily="34" charset="0"/>
                <a:ea typeface="宋体" panose="02010600030101010101" pitchFamily="2" charset="-122"/>
              </a:defRPr>
            </a:lvl3pPr>
            <a:lvl4pPr marL="1587500" indent="-226695">
              <a:spcBef>
                <a:spcPct val="30000"/>
              </a:spcBef>
              <a:defRPr kumimoji="1" sz="1200">
                <a:solidFill>
                  <a:schemeClr val="tx1"/>
                </a:solidFill>
                <a:latin typeface="Arial" panose="020B0604020202020204" pitchFamily="34" charset="0"/>
                <a:ea typeface="宋体" panose="02010600030101010101" pitchFamily="2" charset="-122"/>
              </a:defRPr>
            </a:lvl4pPr>
            <a:lvl5pPr marL="2040890" indent="-226695">
              <a:spcBef>
                <a:spcPct val="30000"/>
              </a:spcBef>
              <a:defRPr kumimoji="1" sz="1200">
                <a:solidFill>
                  <a:schemeClr val="tx1"/>
                </a:solidFill>
                <a:latin typeface="Arial" panose="020B0604020202020204" pitchFamily="34" charset="0"/>
                <a:ea typeface="宋体" panose="02010600030101010101" pitchFamily="2" charset="-122"/>
              </a:defRPr>
            </a:lvl5pPr>
            <a:lvl6pPr marL="249491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6pPr>
            <a:lvl7pPr marL="294830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7pPr>
            <a:lvl8pPr marL="3401695"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8pPr>
            <a:lvl9pPr marL="3855720" indent="-226695" eaLnBrk="0" fontAlgn="base" hangingPunct="0">
              <a:spcBef>
                <a:spcPct val="30000"/>
              </a:spcBef>
              <a:spcAft>
                <a:spcPct val="0"/>
              </a:spcAft>
              <a:defRPr kumimoji="1" sz="1200">
                <a:solidFill>
                  <a:schemeClr val="tx1"/>
                </a:solidFill>
                <a:latin typeface="Arial" panose="020B0604020202020204" pitchFamily="34" charset="0"/>
                <a:ea typeface="宋体" panose="02010600030101010101" pitchFamily="2" charset="-122"/>
              </a:defRPr>
            </a:lvl9pPr>
          </a:lstStyle>
          <a:p>
            <a:pPr>
              <a:spcBef>
                <a:spcPct val="0"/>
              </a:spcBef>
            </a:pPr>
            <a:fld id="{E6A172B2-3612-4225-B4FE-971A077299CE}" type="slidenum">
              <a:rPr lang="zh-CN" altLang="en-US" smtClean="0"/>
            </a:fld>
            <a:endParaRPr lang="en-US" altLang="zh-CN"/>
          </a:p>
        </p:txBody>
      </p:sp>
      <p:sp>
        <p:nvSpPr>
          <p:cNvPr id="9219" name="Rectangle 2"/>
          <p:cNvSpPr>
            <a:spLocks noGrp="1" noRot="1" noChangeAspect="1" noChangeArrowheads="1" noTextEdit="1"/>
          </p:cNvSpPr>
          <p:nvPr>
            <p:ph type="sldImg"/>
          </p:nvPr>
        </p:nvSpPr>
        <p:spPr/>
      </p:sp>
      <p:sp>
        <p:nvSpPr>
          <p:cNvPr id="9220" name="Rectangle 3"/>
          <p:cNvSpPr>
            <a:spLocks noGrp="1" noChangeArrowheads="1"/>
          </p:cNvSpPr>
          <p:nvPr>
            <p:ph type="body" idx="1"/>
          </p:nvPr>
        </p:nvSpPr>
        <p:spPr>
          <a:xfrm>
            <a:off x="906780" y="4310821"/>
            <a:ext cx="4987290" cy="40839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67241D5B-C7CF-41E9-8BFC-B81285AC3D5F}" type="slidenum">
              <a:rPr lang="en-US" altLang="zh-CN"/>
            </a:fld>
            <a:endParaRPr lang="en-US" altLang="zh-CN"/>
          </a:p>
        </p:txBody>
      </p:sp>
    </p:spTree>
  </p:cSld>
  <p:clrMapOvr>
    <a:masterClrMapping/>
  </p:clrMapOvr>
  <p:transition spd="slow" advClick="0">
    <p:sndAc>
      <p:end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636C2D64-1FDD-46B2-AA0E-566EBA5F5619}" type="slidenum">
              <a:rPr lang="en-US" altLang="zh-CN"/>
            </a:fld>
            <a:endParaRPr lang="en-US" altLang="zh-CN"/>
          </a:p>
        </p:txBody>
      </p:sp>
    </p:spTree>
  </p:cSld>
  <p:clrMapOvr>
    <a:masterClrMapping/>
  </p:clrMapOvr>
  <p:transition spd="slow" advClick="0">
    <p:sndAc>
      <p:end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15900"/>
            <a:ext cx="2084387" cy="58039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95263" y="215900"/>
            <a:ext cx="6102350" cy="58039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E2947193-5223-410B-8004-74950257FFBD}" type="slidenum">
              <a:rPr lang="en-US" altLang="zh-CN"/>
            </a:fld>
            <a:endParaRPr lang="en-US" altLang="zh-CN"/>
          </a:p>
        </p:txBody>
      </p:sp>
    </p:spTree>
  </p:cSld>
  <p:clrMapOvr>
    <a:masterClrMapping/>
  </p:clrMapOvr>
  <p:transition spd="slow" advClick="0">
    <p:sndAc>
      <p:endSnd/>
    </p:sndAc>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transition spd="slow" advClick="0">
    <p:sndAc>
      <p:endSnd/>
    </p:sndAc>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advClick="0">
    <p:sndAc>
      <p:endSnd/>
    </p:sndAc>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p:sndAc>
      <p:endSnd/>
    </p:sndAc>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BA89342B-1D0C-4C87-A696-AE5BD3D6C094}" type="slidenum">
              <a:rPr lang="en-US" altLang="zh-CN"/>
            </a:fld>
            <a:endParaRPr lang="en-US" altLang="zh-CN"/>
          </a:p>
        </p:txBody>
      </p:sp>
    </p:spTree>
  </p:cSld>
  <p:clrMapOvr>
    <a:masterClrMapping/>
  </p:clrMapOvr>
  <p:transition spd="slow" advClick="0">
    <p:sndAc>
      <p:endSnd/>
    </p:sndAc>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transition spd="slow" advClick="0">
    <p:sndAc>
      <p:endSnd/>
    </p:sndAc>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0013" y="228600"/>
            <a:ext cx="2084387" cy="57912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95263" y="228600"/>
            <a:ext cx="6102350" cy="57912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spd="slow" advClick="0">
    <p:sndAc>
      <p:endSnd/>
    </p:sndAc>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09CFD1BE-9A24-4ABB-8E66-560EA6A1DFC3}" type="slidenum">
              <a:rPr lang="zh-CN" altLang="en-US"/>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72C963-E0A7-42F7-8FAD-B21C46696F29}" type="slidenum">
              <a:rPr lang="zh-CN" altLang="en-US"/>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D4437D3D-CAAF-4017-B871-F905C63F368E}" type="slidenum">
              <a:rPr lang="zh-CN" altLang="en-US"/>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5DA83EA-F16A-41B4-A35C-7CA23289B577}" type="slidenum">
              <a:rPr lang="zh-CN" altLang="en-US"/>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5BB843DB-975B-4589-AE69-FB160CC0C245}" type="slidenum">
              <a:rPr lang="zh-CN" altLang="en-US"/>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739C28B7-A46D-492B-B924-04F8242A5027}" type="slidenum">
              <a:rPr lang="zh-CN" altLang="en-US"/>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F592E4ED-E153-4BBF-9C40-4C1BA4B76FE8}"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Rectangle 9"/>
          <p:cNvSpPr>
            <a:spLocks noGrp="1" noChangeArrowheads="1"/>
          </p:cNvSpPr>
          <p:nvPr>
            <p:ph type="dt" sz="half" idx="10"/>
          </p:nvPr>
        </p:nvSpPr>
        <p:spPr/>
        <p:txBody>
          <a:bodyPr/>
          <a:lstStyle>
            <a:lvl1pPr>
              <a:defRPr/>
            </a:lvl1pPr>
          </a:lstStyle>
          <a:p>
            <a:pPr>
              <a:defRPr/>
            </a:pPr>
            <a:endParaRPr lang="en-US" altLang="zh-CN"/>
          </a:p>
        </p:txBody>
      </p:sp>
      <p:sp>
        <p:nvSpPr>
          <p:cNvPr id="5" name="Rectangle 10"/>
          <p:cNvSpPr>
            <a:spLocks noGrp="1" noChangeArrowheads="1"/>
          </p:cNvSpPr>
          <p:nvPr>
            <p:ph type="ftr" sz="quarter" idx="11"/>
          </p:nvPr>
        </p:nvSpPr>
        <p:spPr/>
        <p:txBody>
          <a:bodyPr/>
          <a:lstStyle>
            <a:lvl1pPr>
              <a:defRPr/>
            </a:lvl1pPr>
          </a:lstStyle>
          <a:p>
            <a:pPr>
              <a:defRPr/>
            </a:pPr>
            <a:endParaRPr lang="zh-CN" altLang="zh-CN"/>
          </a:p>
        </p:txBody>
      </p:sp>
      <p:sp>
        <p:nvSpPr>
          <p:cNvPr id="6" name="Rectangle 11"/>
          <p:cNvSpPr>
            <a:spLocks noGrp="1" noChangeArrowheads="1"/>
          </p:cNvSpPr>
          <p:nvPr>
            <p:ph type="sldNum" sz="quarter" idx="12"/>
          </p:nvPr>
        </p:nvSpPr>
        <p:spPr/>
        <p:txBody>
          <a:bodyPr/>
          <a:lstStyle>
            <a:lvl1pPr>
              <a:defRPr/>
            </a:lvl1pPr>
          </a:lstStyle>
          <a:p>
            <a:pPr>
              <a:defRPr/>
            </a:pPr>
            <a:fld id="{E8D71257-F651-4830-91FE-B8FD3A2DF0FE}" type="slidenum">
              <a:rPr lang="en-US" altLang="zh-CN"/>
            </a:fld>
            <a:endParaRPr lang="en-US" altLang="zh-CN"/>
          </a:p>
        </p:txBody>
      </p:sp>
    </p:spTree>
  </p:cSld>
  <p:clrMapOvr>
    <a:masterClrMapping/>
  </p:clrMapOvr>
  <p:transition spd="slow" advClick="0">
    <p:sndAc>
      <p:endSnd/>
    </p:sndAc>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D5E5126-C2C7-4B90-8322-5292A2A408B2}" type="slidenum">
              <a:rPr lang="zh-CN" altLang="en-US"/>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C946550-8C4D-4F6D-A434-8579F080076E}" type="slidenum">
              <a:rPr lang="zh-CN" altLang="en-US"/>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74DE6D23-AE9F-4212-9947-F857A2BFEF8A}" type="slidenum">
              <a:rPr lang="zh-CN" altLang="en-US"/>
            </a:fld>
            <a:endParaRPr lang="en-US" alt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1EA0B9D0-2EDD-4D8B-9176-4274A3030CE1}" type="slidenum">
              <a:rPr lang="zh-CN" altLang="en-US"/>
            </a:fld>
            <a:endParaRPr lang="en-US" alt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标题 3"/>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576262"/>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806450" y="1233488"/>
            <a:ext cx="8229600" cy="4530725"/>
          </a:xfrm>
        </p:spPr>
        <p:txBody>
          <a:bodyPr/>
          <a:lstStyle/>
          <a:p>
            <a:pPr lvl="0"/>
            <a:endParaRPr lang="zh-CN" altLang="en-US" noProof="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6231B0DD-5CA8-413B-9D98-C20793B9E886}" type="slidenum">
              <a:rPr lang="en-US" altLang="zh-CN"/>
            </a:fld>
            <a:endParaRPr lang="en-US" altLang="zh-CN"/>
          </a:p>
        </p:txBody>
      </p:sp>
    </p:spTree>
  </p:cSld>
  <p:clrMapOvr>
    <a:masterClrMapping/>
  </p:clrMapOvr>
  <p:transition spd="slow" advClick="0">
    <p:sndAc>
      <p:end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9"/>
          <p:cNvSpPr>
            <a:spLocks noGrp="1" noChangeArrowheads="1"/>
          </p:cNvSpPr>
          <p:nvPr>
            <p:ph type="dt" sz="half" idx="10"/>
          </p:nvPr>
        </p:nvSpPr>
        <p:spPr/>
        <p:txBody>
          <a:bodyPr/>
          <a:lstStyle>
            <a:lvl1pPr>
              <a:defRPr/>
            </a:lvl1pPr>
          </a:lstStyle>
          <a:p>
            <a:pPr>
              <a:defRPr/>
            </a:pPr>
            <a:endParaRPr lang="en-US" altLang="zh-CN"/>
          </a:p>
        </p:txBody>
      </p:sp>
      <p:sp>
        <p:nvSpPr>
          <p:cNvPr id="8" name="Rectangle 10"/>
          <p:cNvSpPr>
            <a:spLocks noGrp="1" noChangeArrowheads="1"/>
          </p:cNvSpPr>
          <p:nvPr>
            <p:ph type="ftr" sz="quarter" idx="11"/>
          </p:nvPr>
        </p:nvSpPr>
        <p:spPr/>
        <p:txBody>
          <a:bodyPr/>
          <a:lstStyle>
            <a:lvl1pPr>
              <a:defRPr/>
            </a:lvl1pPr>
          </a:lstStyle>
          <a:p>
            <a:pPr>
              <a:defRPr/>
            </a:pPr>
            <a:endParaRPr lang="zh-CN" altLang="zh-CN"/>
          </a:p>
        </p:txBody>
      </p:sp>
      <p:sp>
        <p:nvSpPr>
          <p:cNvPr id="9" name="Rectangle 11"/>
          <p:cNvSpPr>
            <a:spLocks noGrp="1" noChangeArrowheads="1"/>
          </p:cNvSpPr>
          <p:nvPr>
            <p:ph type="sldNum" sz="quarter" idx="12"/>
          </p:nvPr>
        </p:nvSpPr>
        <p:spPr/>
        <p:txBody>
          <a:bodyPr/>
          <a:lstStyle>
            <a:lvl1pPr>
              <a:defRPr/>
            </a:lvl1pPr>
          </a:lstStyle>
          <a:p>
            <a:pPr>
              <a:defRPr/>
            </a:pPr>
            <a:fld id="{156EC62F-676E-4536-9A52-2309C69F88B2}" type="slidenum">
              <a:rPr lang="en-US" altLang="zh-CN"/>
            </a:fld>
            <a:endParaRPr lang="en-US" altLang="zh-CN"/>
          </a:p>
        </p:txBody>
      </p:sp>
    </p:spTree>
  </p:cSld>
  <p:clrMapOvr>
    <a:masterClrMapping/>
  </p:clrMapOvr>
  <p:transition spd="slow" advClick="0">
    <p:sndAc>
      <p:end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Rectangle 9"/>
          <p:cNvSpPr>
            <a:spLocks noGrp="1" noChangeArrowheads="1"/>
          </p:cNvSpPr>
          <p:nvPr>
            <p:ph type="dt" sz="half" idx="10"/>
          </p:nvPr>
        </p:nvSpPr>
        <p:spPr/>
        <p:txBody>
          <a:bodyPr/>
          <a:lstStyle>
            <a:lvl1pPr>
              <a:defRPr/>
            </a:lvl1pPr>
          </a:lstStyle>
          <a:p>
            <a:pPr>
              <a:defRPr/>
            </a:pPr>
            <a:endParaRPr lang="en-US" altLang="zh-CN"/>
          </a:p>
        </p:txBody>
      </p:sp>
      <p:sp>
        <p:nvSpPr>
          <p:cNvPr id="4" name="Rectangle 10"/>
          <p:cNvSpPr>
            <a:spLocks noGrp="1" noChangeArrowheads="1"/>
          </p:cNvSpPr>
          <p:nvPr>
            <p:ph type="ftr" sz="quarter" idx="11"/>
          </p:nvPr>
        </p:nvSpPr>
        <p:spPr/>
        <p:txBody>
          <a:bodyPr/>
          <a:lstStyle>
            <a:lvl1pPr>
              <a:defRPr/>
            </a:lvl1pPr>
          </a:lstStyle>
          <a:p>
            <a:pPr>
              <a:defRPr/>
            </a:pPr>
            <a:endParaRPr lang="zh-CN" altLang="zh-CN"/>
          </a:p>
        </p:txBody>
      </p:sp>
      <p:sp>
        <p:nvSpPr>
          <p:cNvPr id="5" name="Rectangle 11"/>
          <p:cNvSpPr>
            <a:spLocks noGrp="1" noChangeArrowheads="1"/>
          </p:cNvSpPr>
          <p:nvPr>
            <p:ph type="sldNum" sz="quarter" idx="12"/>
          </p:nvPr>
        </p:nvSpPr>
        <p:spPr/>
        <p:txBody>
          <a:bodyPr/>
          <a:lstStyle>
            <a:lvl1pPr>
              <a:defRPr/>
            </a:lvl1pPr>
          </a:lstStyle>
          <a:p>
            <a:pPr>
              <a:defRPr/>
            </a:pPr>
            <a:fld id="{F5A6F8B4-B054-4685-9B5D-BD1CE4E33E85}" type="slidenum">
              <a:rPr lang="en-US" altLang="zh-CN"/>
            </a:fld>
            <a:endParaRPr lang="en-US" altLang="zh-CN"/>
          </a:p>
        </p:txBody>
      </p:sp>
    </p:spTree>
  </p:cSld>
  <p:clrMapOvr>
    <a:masterClrMapping/>
  </p:clrMapOvr>
  <p:transition spd="slow" advClick="0">
    <p:sndAc>
      <p:end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p:txBody>
          <a:bodyPr/>
          <a:lstStyle>
            <a:lvl1pPr>
              <a:defRPr/>
            </a:lvl1pPr>
          </a:lstStyle>
          <a:p>
            <a:pPr>
              <a:defRPr/>
            </a:pPr>
            <a:endParaRPr lang="en-US" altLang="zh-CN"/>
          </a:p>
        </p:txBody>
      </p:sp>
      <p:sp>
        <p:nvSpPr>
          <p:cNvPr id="3" name="Rectangle 10"/>
          <p:cNvSpPr>
            <a:spLocks noGrp="1" noChangeArrowheads="1"/>
          </p:cNvSpPr>
          <p:nvPr>
            <p:ph type="ftr" sz="quarter" idx="11"/>
          </p:nvPr>
        </p:nvSpPr>
        <p:spPr/>
        <p:txBody>
          <a:bodyPr/>
          <a:lstStyle>
            <a:lvl1pPr>
              <a:defRPr/>
            </a:lvl1pPr>
          </a:lstStyle>
          <a:p>
            <a:pPr>
              <a:defRPr/>
            </a:pPr>
            <a:endParaRPr lang="zh-CN" altLang="zh-CN"/>
          </a:p>
        </p:txBody>
      </p:sp>
      <p:sp>
        <p:nvSpPr>
          <p:cNvPr id="4" name="Rectangle 11"/>
          <p:cNvSpPr>
            <a:spLocks noGrp="1" noChangeArrowheads="1"/>
          </p:cNvSpPr>
          <p:nvPr>
            <p:ph type="sldNum" sz="quarter" idx="12"/>
          </p:nvPr>
        </p:nvSpPr>
        <p:spPr/>
        <p:txBody>
          <a:bodyPr/>
          <a:lstStyle>
            <a:lvl1pPr>
              <a:defRPr/>
            </a:lvl1pPr>
          </a:lstStyle>
          <a:p>
            <a:pPr>
              <a:defRPr/>
            </a:pPr>
            <a:fld id="{D2D38BD6-CD08-4B18-A00E-213EF5559B38}" type="slidenum">
              <a:rPr lang="en-US" altLang="zh-CN"/>
            </a:fld>
            <a:endParaRPr lang="en-US" altLang="zh-CN"/>
          </a:p>
        </p:txBody>
      </p:sp>
    </p:spTree>
  </p:cSld>
  <p:clrMapOvr>
    <a:masterClrMapping/>
  </p:clrMapOvr>
  <p:transition spd="slow" advClick="0">
    <p:sndAc>
      <p:end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0A0BF579-F828-4DD0-9748-1571BF19EE5D}" type="slidenum">
              <a:rPr lang="en-US" altLang="zh-CN"/>
            </a:fld>
            <a:endParaRPr lang="en-US" altLang="zh-CN"/>
          </a:p>
        </p:txBody>
      </p:sp>
    </p:spTree>
  </p:cSld>
  <p:clrMapOvr>
    <a:masterClrMapping/>
  </p:clrMapOvr>
  <p:transition spd="slow" advClick="0">
    <p:sndAc>
      <p:end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Rectangle 9"/>
          <p:cNvSpPr>
            <a:spLocks noGrp="1" noChangeArrowheads="1"/>
          </p:cNvSpPr>
          <p:nvPr>
            <p:ph type="dt" sz="half" idx="10"/>
          </p:nvPr>
        </p:nvSpPr>
        <p:spPr/>
        <p:txBody>
          <a:bodyPr/>
          <a:lstStyle>
            <a:lvl1pPr>
              <a:defRPr/>
            </a:lvl1pPr>
          </a:lstStyle>
          <a:p>
            <a:pPr>
              <a:defRPr/>
            </a:pPr>
            <a:endParaRPr lang="en-US" altLang="zh-CN"/>
          </a:p>
        </p:txBody>
      </p:sp>
      <p:sp>
        <p:nvSpPr>
          <p:cNvPr id="6" name="Rectangle 10"/>
          <p:cNvSpPr>
            <a:spLocks noGrp="1" noChangeArrowheads="1"/>
          </p:cNvSpPr>
          <p:nvPr>
            <p:ph type="ftr" sz="quarter" idx="11"/>
          </p:nvPr>
        </p:nvSpPr>
        <p:spPr/>
        <p:txBody>
          <a:bodyPr/>
          <a:lstStyle>
            <a:lvl1pPr>
              <a:defRPr/>
            </a:lvl1pPr>
          </a:lstStyle>
          <a:p>
            <a:pPr>
              <a:defRPr/>
            </a:pPr>
            <a:endParaRPr lang="zh-CN" altLang="zh-CN"/>
          </a:p>
        </p:txBody>
      </p:sp>
      <p:sp>
        <p:nvSpPr>
          <p:cNvPr id="7" name="Rectangle 11"/>
          <p:cNvSpPr>
            <a:spLocks noGrp="1" noChangeArrowheads="1"/>
          </p:cNvSpPr>
          <p:nvPr>
            <p:ph type="sldNum" sz="quarter" idx="12"/>
          </p:nvPr>
        </p:nvSpPr>
        <p:spPr/>
        <p:txBody>
          <a:bodyPr/>
          <a:lstStyle>
            <a:lvl1pPr>
              <a:defRPr/>
            </a:lvl1pPr>
          </a:lstStyle>
          <a:p>
            <a:pPr>
              <a:defRPr/>
            </a:pPr>
            <a:fld id="{0FDC05E3-AD46-4E9C-B21F-7DEECDF53CB4}" type="slidenum">
              <a:rPr lang="en-US" altLang="zh-CN"/>
            </a:fld>
            <a:endParaRPr lang="en-US" altLang="zh-CN"/>
          </a:p>
        </p:txBody>
      </p:sp>
    </p:spTree>
  </p:cSld>
  <p:clrMapOvr>
    <a:masterClrMapping/>
  </p:clrMapOvr>
  <p:transition spd="slow" advClick="0">
    <p:sndAc>
      <p:endSnd/>
    </p:sndAc>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4" Type="http://schemas.openxmlformats.org/officeDocument/2006/relationships/theme" Target="../theme/theme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p:nvPr/>
        </p:nvGrpSpPr>
        <p:grpSpPr bwMode="auto">
          <a:xfrm>
            <a:off x="0" y="927100"/>
            <a:ext cx="8991600" cy="4495800"/>
            <a:chOff x="0" y="584"/>
            <a:chExt cx="5664" cy="2832"/>
          </a:xfrm>
        </p:grpSpPr>
        <p:sp>
          <p:nvSpPr>
            <p:cNvPr id="1032" name="AutoShape 3"/>
            <p:cNvSpPr>
              <a:spLocks noChangeArrowheads="1"/>
            </p:cNvSpPr>
            <p:nvPr userDrawn="1"/>
          </p:nvSpPr>
          <p:spPr bwMode="auto">
            <a:xfrm>
              <a:off x="432" y="1304"/>
              <a:ext cx="4656" cy="2112"/>
            </a:xfrm>
            <a:prstGeom prst="roundRect">
              <a:avLst>
                <a:gd name="adj" fmla="val 16667"/>
              </a:avLst>
            </a:prstGeom>
            <a:noFill/>
            <a:ln w="508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3" name="Rectangle 4"/>
            <p:cNvSpPr>
              <a:spLocks noChangeArrowheads="1"/>
            </p:cNvSpPr>
            <p:nvPr userDrawn="1"/>
          </p:nvSpPr>
          <p:spPr bwMode="blackWhite">
            <a:xfrm>
              <a:off x="144" y="584"/>
              <a:ext cx="4512" cy="624"/>
            </a:xfrm>
            <a:prstGeom prst="rect">
              <a:avLst/>
            </a:prstGeom>
            <a:solidFill>
              <a:schemeClr val="bg1"/>
            </a:solidFill>
            <a:ln w="57150">
              <a:solidFill>
                <a:schemeClr val="bg2"/>
              </a:solidFill>
              <a:miter lim="800000"/>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1034" name="AutoShape 5"/>
            <p:cNvSpPr>
              <a:spLocks noChangeArrowheads="1"/>
            </p:cNvSpPr>
            <p:nvPr userDrawn="1"/>
          </p:nvSpPr>
          <p:spPr bwMode="blackWhite">
            <a:xfrm>
              <a:off x="0" y="872"/>
              <a:ext cx="5664" cy="1152"/>
            </a:xfrm>
            <a:custGeom>
              <a:avLst/>
              <a:gdLst>
                <a:gd name="T0" fmla="*/ 0 w 4917"/>
                <a:gd name="T1" fmla="*/ 0 h 1000"/>
                <a:gd name="T2" fmla="*/ 7775 w 4917"/>
                <a:gd name="T3" fmla="*/ 0 h 1000"/>
                <a:gd name="T4" fmla="*/ 8657 w 4917"/>
                <a:gd name="T5" fmla="*/ 881 h 1000"/>
                <a:gd name="T6" fmla="*/ 7777 w 4917"/>
                <a:gd name="T7" fmla="*/ 1761 h 1000"/>
                <a:gd name="T8" fmla="*/ 0 w 4917"/>
                <a:gd name="T9" fmla="*/ 1761 h 1000"/>
                <a:gd name="T10" fmla="*/ 0 60000 65536"/>
                <a:gd name="T11" fmla="*/ 0 60000 65536"/>
                <a:gd name="T12" fmla="*/ 0 60000 65536"/>
                <a:gd name="T13" fmla="*/ 0 60000 65536"/>
                <a:gd name="T14" fmla="*/ 0 60000 65536"/>
                <a:gd name="T15" fmla="*/ 0 w 4917"/>
                <a:gd name="T16" fmla="*/ 0 h 1000"/>
                <a:gd name="T17" fmla="*/ 2459 w 4917"/>
                <a:gd name="T18" fmla="*/ 1000 h 1000"/>
              </a:gdLst>
              <a:ahLst/>
              <a:cxnLst>
                <a:cxn ang="T10">
                  <a:pos x="T0" y="T1"/>
                </a:cxn>
                <a:cxn ang="T11">
                  <a:pos x="T2" y="T3"/>
                </a:cxn>
                <a:cxn ang="T12">
                  <a:pos x="T4" y="T5"/>
                </a:cxn>
                <a:cxn ang="T13">
                  <a:pos x="T6" y="T7"/>
                </a:cxn>
                <a:cxn ang="T14">
                  <a:pos x="T8" y="T9"/>
                </a:cxn>
              </a:cxnLst>
              <a:rect l="T15" t="T16" r="T17" b="T18"/>
              <a:pathLst>
                <a:path w="4917" h="1000">
                  <a:moveTo>
                    <a:pt x="0" y="0"/>
                  </a:moveTo>
                  <a:lnTo>
                    <a:pt x="4416" y="0"/>
                  </a:lnTo>
                  <a:cubicBezTo>
                    <a:pt x="4693" y="0"/>
                    <a:pt x="4917" y="223"/>
                    <a:pt x="4917" y="500"/>
                  </a:cubicBezTo>
                  <a:cubicBezTo>
                    <a:pt x="4917" y="776"/>
                    <a:pt x="4693" y="999"/>
                    <a:pt x="4417"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5" name="Line 6"/>
            <p:cNvSpPr>
              <a:spLocks noChangeShapeType="1"/>
            </p:cNvSpPr>
            <p:nvPr userDrawn="1"/>
          </p:nvSpPr>
          <p:spPr bwMode="auto">
            <a:xfrm>
              <a:off x="0" y="1928"/>
              <a:ext cx="5232" cy="0"/>
            </a:xfrm>
            <a:prstGeom prst="line">
              <a:avLst/>
            </a:prstGeom>
            <a:noFill/>
            <a:ln w="508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027" name="Rectangle 6"/>
          <p:cNvSpPr>
            <a:spLocks noGrp="1" noChangeArrowheads="1"/>
          </p:cNvSpPr>
          <p:nvPr>
            <p:ph type="title"/>
          </p:nvPr>
        </p:nvSpPr>
        <p:spPr bwMode="auto">
          <a:xfrm>
            <a:off x="195263" y="2159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9" name="Rectangle 9"/>
          <p:cNvSpPr>
            <a:spLocks noGrp="1" noChangeArrowheads="1"/>
          </p:cNvSpPr>
          <p:nvPr>
            <p:ph type="dt" sz="half" idx="2"/>
          </p:nvPr>
        </p:nvSpPr>
        <p:spPr bwMode="auto">
          <a:xfrm>
            <a:off x="457200" y="6248400"/>
            <a:ext cx="2133600" cy="471488"/>
          </a:xfrm>
          <a:prstGeom prst="rect">
            <a:avLst/>
          </a:prstGeom>
          <a:ln>
            <a:miter lim="800000"/>
          </a:ln>
        </p:spPr>
        <p:txBody>
          <a:bodyPr vert="horz" wrap="square" lIns="91440" tIns="45720" rIns="91440" bIns="45720" numCol="1" anchor="b" anchorCtr="0" compatLnSpc="1"/>
          <a:lstStyle>
            <a:lvl1pPr algn="l" eaLnBrk="1" hangingPunct="1">
              <a:defRPr sz="1200" b="0">
                <a:latin typeface="+mn-lt"/>
                <a:ea typeface="+mn-ea"/>
              </a:defRPr>
            </a:lvl1pPr>
          </a:lstStyle>
          <a:p>
            <a:pPr>
              <a:defRPr/>
            </a:pPr>
            <a:endParaRPr lang="en-US" altLang="zh-CN"/>
          </a:p>
        </p:txBody>
      </p:sp>
      <p:sp>
        <p:nvSpPr>
          <p:cNvPr id="20" name="Rectangle 10"/>
          <p:cNvSpPr>
            <a:spLocks noGrp="1" noChangeArrowheads="1"/>
          </p:cNvSpPr>
          <p:nvPr>
            <p:ph type="ftr" sz="quarter" idx="3"/>
          </p:nvPr>
        </p:nvSpPr>
        <p:spPr bwMode="auto">
          <a:xfrm>
            <a:off x="3124200" y="6253163"/>
            <a:ext cx="2895600" cy="457200"/>
          </a:xfrm>
          <a:prstGeom prst="rect">
            <a:avLst/>
          </a:prstGeom>
          <a:ln>
            <a:miter lim="800000"/>
          </a:ln>
        </p:spPr>
        <p:txBody>
          <a:bodyPr vert="horz" wrap="square" lIns="91440" tIns="45720" rIns="91440" bIns="45720" numCol="1" anchor="b" anchorCtr="0" compatLnSpc="1"/>
          <a:lstStyle>
            <a:lvl1pPr algn="ctr" eaLnBrk="1" hangingPunct="1">
              <a:defRPr sz="1200" b="0">
                <a:latin typeface="+mn-lt"/>
              </a:defRPr>
            </a:lvl1pPr>
          </a:lstStyle>
          <a:p>
            <a:pPr>
              <a:defRPr/>
            </a:pPr>
            <a:endParaRPr lang="zh-CN" altLang="zh-CN"/>
          </a:p>
        </p:txBody>
      </p:sp>
      <p:sp>
        <p:nvSpPr>
          <p:cNvPr id="21" name="Rectangle 11"/>
          <p:cNvSpPr>
            <a:spLocks noGrp="1" noChangeArrowheads="1"/>
          </p:cNvSpPr>
          <p:nvPr>
            <p:ph type="sldNum" sz="quarter" idx="4"/>
          </p:nvPr>
        </p:nvSpPr>
        <p:spPr bwMode="auto">
          <a:xfrm>
            <a:off x="6553200" y="6248400"/>
            <a:ext cx="2133600" cy="471488"/>
          </a:xfrm>
          <a:prstGeom prst="rect">
            <a:avLst/>
          </a:prstGeom>
          <a:ln>
            <a:miter lim="800000"/>
          </a:ln>
        </p:spPr>
        <p:txBody>
          <a:bodyPr vert="horz" wrap="square" lIns="91440" tIns="45720" rIns="91440" bIns="45720" numCol="1" anchor="b" anchorCtr="0" compatLnSpc="1"/>
          <a:lstStyle>
            <a:lvl1pPr algn="r" eaLnBrk="1" hangingPunct="1">
              <a:defRPr sz="1200">
                <a:latin typeface="Arial Black" panose="020B0A04020102020204" pitchFamily="34" charset="0"/>
              </a:defRPr>
            </a:lvl1pPr>
          </a:lstStyle>
          <a:p>
            <a:pPr>
              <a:defRPr/>
            </a:pPr>
            <a:fld id="{8AE5B700-EE1E-4D63-B1C2-C88A146C7A2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4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Group 2"/>
          <p:cNvGrpSpPr/>
          <p:nvPr/>
        </p:nvGrpSpPr>
        <p:grpSpPr bwMode="auto">
          <a:xfrm>
            <a:off x="0" y="115888"/>
            <a:ext cx="8686800" cy="6096000"/>
            <a:chOff x="0" y="96"/>
            <a:chExt cx="5472" cy="3840"/>
          </a:xfrm>
        </p:grpSpPr>
        <p:sp>
          <p:nvSpPr>
            <p:cNvPr id="2054" name="AutoShape 3"/>
            <p:cNvSpPr>
              <a:spLocks noChangeArrowheads="1"/>
            </p:cNvSpPr>
            <p:nvPr userDrawn="1"/>
          </p:nvSpPr>
          <p:spPr bwMode="auto">
            <a:xfrm>
              <a:off x="240" y="336"/>
              <a:ext cx="5232" cy="3600"/>
            </a:xfrm>
            <a:prstGeom prst="roundRect">
              <a:avLst>
                <a:gd name="adj" fmla="val 13727"/>
              </a:avLst>
            </a:prstGeom>
            <a:noFill/>
            <a:ln w="50800">
              <a:solidFill>
                <a:schemeClr val="bg2"/>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zh-CN" sz="2400">
                <a:latin typeface="Times New Roman" panose="02020603050405020304" pitchFamily="18" charset="0"/>
              </a:endParaRPr>
            </a:p>
          </p:txBody>
        </p:sp>
        <p:sp>
          <p:nvSpPr>
            <p:cNvPr id="2055" name="AutoShape 4"/>
            <p:cNvSpPr>
              <a:spLocks noChangeArrowheads="1"/>
            </p:cNvSpPr>
            <p:nvPr userDrawn="1"/>
          </p:nvSpPr>
          <p:spPr bwMode="blackWhite">
            <a:xfrm>
              <a:off x="0" y="96"/>
              <a:ext cx="5376" cy="768"/>
            </a:xfrm>
            <a:custGeom>
              <a:avLst/>
              <a:gdLst>
                <a:gd name="T0" fmla="*/ 0 w 7000"/>
                <a:gd name="T1" fmla="*/ 0 h 1000"/>
                <a:gd name="T2" fmla="*/ 2261 w 7000"/>
                <a:gd name="T3" fmla="*/ 0 h 1000"/>
                <a:gd name="T4" fmla="*/ 2435 w 7000"/>
                <a:gd name="T5" fmla="*/ 174 h 1000"/>
                <a:gd name="T6" fmla="*/ 2262 w 7000"/>
                <a:gd name="T7" fmla="*/ 348 h 1000"/>
                <a:gd name="T8" fmla="*/ 0 w 7000"/>
                <a:gd name="T9" fmla="*/ 348 h 1000"/>
                <a:gd name="T10" fmla="*/ 0 60000 65536"/>
                <a:gd name="T11" fmla="*/ 0 60000 65536"/>
                <a:gd name="T12" fmla="*/ 0 60000 65536"/>
                <a:gd name="T13" fmla="*/ 0 60000 65536"/>
                <a:gd name="T14" fmla="*/ 0 60000 65536"/>
                <a:gd name="T15" fmla="*/ 0 w 7000"/>
                <a:gd name="T16" fmla="*/ 0 h 1000"/>
                <a:gd name="T17" fmla="*/ 3500 w 7000"/>
                <a:gd name="T18" fmla="*/ 1000 h 1000"/>
              </a:gdLst>
              <a:ahLst/>
              <a:cxnLst>
                <a:cxn ang="T10">
                  <a:pos x="T0" y="T1"/>
                </a:cxn>
                <a:cxn ang="T11">
                  <a:pos x="T2" y="T3"/>
                </a:cxn>
                <a:cxn ang="T12">
                  <a:pos x="T4" y="T5"/>
                </a:cxn>
                <a:cxn ang="T13">
                  <a:pos x="T6" y="T7"/>
                </a:cxn>
                <a:cxn ang="T14">
                  <a:pos x="T8" y="T9"/>
                </a:cxn>
              </a:cxnLst>
              <a:rect l="T15" t="T16" r="T17" b="T18"/>
              <a:pathLst>
                <a:path w="7000" h="1000">
                  <a:moveTo>
                    <a:pt x="0" y="0"/>
                  </a:moveTo>
                  <a:lnTo>
                    <a:pt x="6499" y="0"/>
                  </a:lnTo>
                  <a:cubicBezTo>
                    <a:pt x="6776" y="0"/>
                    <a:pt x="7000" y="223"/>
                    <a:pt x="7000" y="500"/>
                  </a:cubicBezTo>
                  <a:cubicBezTo>
                    <a:pt x="7000" y="776"/>
                    <a:pt x="6776" y="999"/>
                    <a:pt x="6500" y="1000"/>
                  </a:cubicBezTo>
                  <a:lnTo>
                    <a:pt x="0" y="1000"/>
                  </a:lnTo>
                  <a:lnTo>
                    <a:pt x="0" y="0"/>
                  </a:lnTo>
                  <a:close/>
                </a:path>
              </a:pathLst>
            </a:cu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56" name="Line 5"/>
            <p:cNvSpPr>
              <a:spLocks noChangeShapeType="1"/>
            </p:cNvSpPr>
            <p:nvPr userDrawn="1"/>
          </p:nvSpPr>
          <p:spPr bwMode="auto">
            <a:xfrm>
              <a:off x="0" y="768"/>
              <a:ext cx="5088" cy="0"/>
            </a:xfrm>
            <a:prstGeom prst="line">
              <a:avLst/>
            </a:prstGeom>
            <a:noFill/>
            <a:ln w="38100">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051" name="Rectangle 6"/>
          <p:cNvSpPr>
            <a:spLocks noGrp="1" noChangeArrowheads="1"/>
          </p:cNvSpPr>
          <p:nvPr>
            <p:ph type="title"/>
          </p:nvPr>
        </p:nvSpPr>
        <p:spPr bwMode="auto">
          <a:xfrm>
            <a:off x="195263" y="228600"/>
            <a:ext cx="80152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2" name="Rectangle 7"/>
          <p:cNvSpPr>
            <a:spLocks noGrp="1" noChangeArrowheads="1"/>
          </p:cNvSpPr>
          <p:nvPr>
            <p:ph type="body" idx="1"/>
          </p:nvPr>
        </p:nvSpPr>
        <p:spPr bwMode="auto">
          <a:xfrm>
            <a:off x="609600" y="1600200"/>
            <a:ext cx="7924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pic>
        <p:nvPicPr>
          <p:cNvPr id="2053" name="Picture 11" descr="index2008_03"/>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6661150" y="6245225"/>
            <a:ext cx="18319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Click="0">
    <p:sndAc>
      <p:endSnd/>
    </p:sndAc>
  </p:transition>
  <p:hf hdr="0" ftr="0" dt="0"/>
  <p:txStyles>
    <p:titleStyle>
      <a:lvl1pPr algn="l" rtl="0" eaLnBrk="0" fontAlgn="base" hangingPunct="0">
        <a:spcBef>
          <a:spcPct val="0"/>
        </a:spcBef>
        <a:spcAft>
          <a:spcPct val="0"/>
        </a:spcAft>
        <a:defRPr sz="4200" b="1">
          <a:solidFill>
            <a:schemeClr val="tx2"/>
          </a:solidFill>
          <a:latin typeface="+mj-lt"/>
          <a:ea typeface="+mj-ea"/>
          <a:cs typeface="+mj-cs"/>
        </a:defRPr>
      </a:lvl1pPr>
      <a:lvl2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defRPr sz="4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l"/>
        <a:defRPr sz="3200" b="1">
          <a:solidFill>
            <a:srgbClr val="0000CC"/>
          </a:solidFill>
          <a:latin typeface="+mn-lt"/>
          <a:ea typeface="+mn-ea"/>
          <a:cs typeface="+mn-cs"/>
        </a:defRPr>
      </a:lvl1pPr>
      <a:lvl2pPr marL="742950" indent="-285750" algn="l" rtl="0" eaLnBrk="0" fontAlgn="base" hangingPunct="0">
        <a:spcBef>
          <a:spcPct val="20000"/>
        </a:spcBef>
        <a:spcAft>
          <a:spcPct val="0"/>
        </a:spcAft>
        <a:buClr>
          <a:schemeClr val="accent1"/>
        </a:buClr>
        <a:buSzPct val="70000"/>
        <a:buFont typeface="Wingdings" panose="05000000000000000000" pitchFamily="2" charset="2"/>
        <a:buChar char="l"/>
        <a:defRPr sz="2800" b="1">
          <a:solidFill>
            <a:srgbClr val="0000CC"/>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l"/>
        <a:defRPr sz="2400" b="1">
          <a:solidFill>
            <a:srgbClr val="0000CC"/>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pitchFamily="2" charset="2"/>
        <a:buChar char="l"/>
        <a:defRPr sz="2000">
          <a:solidFill>
            <a:srgbClr val="0000CC"/>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5pPr>
      <a:lvl6pPr marL="25146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6pPr>
      <a:lvl7pPr marL="29718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7pPr>
      <a:lvl8pPr marL="34290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8pPr>
      <a:lvl9pPr marL="3886200" indent="-228600" algn="l" rtl="0" eaLnBrk="0" fontAlgn="base" hangingPunct="0">
        <a:spcBef>
          <a:spcPct val="20000"/>
        </a:spcBef>
        <a:spcAft>
          <a:spcPct val="0"/>
        </a:spcAft>
        <a:buClr>
          <a:schemeClr val="bg2"/>
        </a:buClr>
        <a:buSzPct val="40000"/>
        <a:buFont typeface="Wingdings" panose="05000000000000000000" pitchFamily="2" charset="2"/>
        <a:buChar char="l"/>
        <a:defRPr sz="2000">
          <a:solidFill>
            <a:srgbClr val="0000C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7284"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defRPr>
            </a:lvl1pPr>
          </a:lstStyle>
          <a:p>
            <a:pPr>
              <a:defRPr/>
            </a:pPr>
            <a:endParaRPr lang="en-US" altLang="zh-CN"/>
          </a:p>
        </p:txBody>
      </p:sp>
      <p:sp>
        <p:nvSpPr>
          <p:cNvPr id="97285"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defRPr>
            </a:lvl1pPr>
          </a:lstStyle>
          <a:p>
            <a:pPr>
              <a:defRPr/>
            </a:pPr>
            <a:endParaRPr lang="en-US" altLang="zh-CN"/>
          </a:p>
        </p:txBody>
      </p:sp>
      <p:sp>
        <p:nvSpPr>
          <p:cNvPr id="97286"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6B08F23A-9504-4358-88BF-208BD38AFAEB}"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9.xml"/><Relationship Id="rId2" Type="http://schemas.openxmlformats.org/officeDocument/2006/relationships/tags" Target="../tags/tag11.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9.xml"/><Relationship Id="rId1"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9.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9.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9.xml"/><Relationship Id="rId2" Type="http://schemas.openxmlformats.org/officeDocument/2006/relationships/tags" Target="../tags/tag15.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9.xml"/><Relationship Id="rId2" Type="http://schemas.openxmlformats.org/officeDocument/2006/relationships/tags" Target="../tags/tag17.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8.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9.xml"/><Relationship Id="rId1" Type="http://schemas.openxmlformats.org/officeDocument/2006/relationships/tags" Target="../tags/tag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0.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21.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2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9.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8.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vmlDrawing" Target="../drawings/vmlDrawing1.vml"/><Relationship Id="rId5" Type="http://schemas.openxmlformats.org/officeDocument/2006/relationships/slideLayout" Target="../slideLayouts/slideLayout29.xml"/><Relationship Id="rId4" Type="http://schemas.openxmlformats.org/officeDocument/2006/relationships/image" Target="../media/image9.wmf"/><Relationship Id="rId3" Type="http://schemas.openxmlformats.org/officeDocument/2006/relationships/oleObject" Target="../embeddings/oleObject1.bin"/><Relationship Id="rId2" Type="http://schemas.openxmlformats.org/officeDocument/2006/relationships/tags" Target="../tags/tag26.xml"/><Relationship Id="rId1" Type="http://schemas.openxmlformats.org/officeDocument/2006/relationships/tags" Target="../tags/tag25.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9.xml"/><Relationship Id="rId2" Type="http://schemas.microsoft.com/office/2007/relationships/hdphoto" Target="../media/image11.wdp"/><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9.xml"/><Relationship Id="rId1" Type="http://schemas.openxmlformats.org/officeDocument/2006/relationships/tags" Target="../tags/tag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9.xml"/><Relationship Id="rId3" Type="http://schemas.openxmlformats.org/officeDocument/2006/relationships/image" Target="../media/image12.png"/><Relationship Id="rId2" Type="http://schemas.openxmlformats.org/officeDocument/2006/relationships/tags" Target="../tags/tag29.xml"/><Relationship Id="rId1" Type="http://schemas.openxmlformats.org/officeDocument/2006/relationships/tags" Target="../tags/tag28.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image" Target="../media/image13.png"/><Relationship Id="rId2" Type="http://schemas.openxmlformats.org/officeDocument/2006/relationships/tags" Target="../tags/tag31.xml"/><Relationship Id="rId1" Type="http://schemas.openxmlformats.org/officeDocument/2006/relationships/tags" Target="../tags/tag3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9.xml"/><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9.xml"/><Relationship Id="rId1" Type="http://schemas.openxmlformats.org/officeDocument/2006/relationships/tags" Target="../tags/tag3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9.xml"/><Relationship Id="rId1" Type="http://schemas.openxmlformats.org/officeDocument/2006/relationships/tags" Target="../tags/tag3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9.xml"/><Relationship Id="rId1"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9.xml"/><Relationship Id="rId1" Type="http://schemas.openxmlformats.org/officeDocument/2006/relationships/tags" Target="../tags/tag38.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9.xml"/><Relationship Id="rId1" Type="http://schemas.openxmlformats.org/officeDocument/2006/relationships/tags" Target="../tags/tag39.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9.xml"/><Relationship Id="rId2" Type="http://schemas.openxmlformats.org/officeDocument/2006/relationships/tags" Target="../tags/tag41.xml"/><Relationship Id="rId1" Type="http://schemas.openxmlformats.org/officeDocument/2006/relationships/tags" Target="../tags/tag4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9.xml"/><Relationship Id="rId1" Type="http://schemas.openxmlformats.org/officeDocument/2006/relationships/tags" Target="../tags/tag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2.vml"/><Relationship Id="rId5" Type="http://schemas.openxmlformats.org/officeDocument/2006/relationships/slideLayout" Target="../slideLayouts/slideLayout29.xml"/><Relationship Id="rId4" Type="http://schemas.openxmlformats.org/officeDocument/2006/relationships/image" Target="../media/image14.wmf"/><Relationship Id="rId3" Type="http://schemas.openxmlformats.org/officeDocument/2006/relationships/oleObject" Target="../embeddings/oleObject2.bin"/><Relationship Id="rId2" Type="http://schemas.openxmlformats.org/officeDocument/2006/relationships/tags" Target="../tags/tag44.xml"/><Relationship Id="rId1" Type="http://schemas.openxmlformats.org/officeDocument/2006/relationships/tags" Target="../tags/tag43.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tags" Target="../tags/tag48.xml"/><Relationship Id="rId7" Type="http://schemas.openxmlformats.org/officeDocument/2006/relationships/image" Target="../media/image16.wmf"/><Relationship Id="rId6" Type="http://schemas.openxmlformats.org/officeDocument/2006/relationships/oleObject" Target="../embeddings/oleObject4.bin"/><Relationship Id="rId5" Type="http://schemas.openxmlformats.org/officeDocument/2006/relationships/tags" Target="../tags/tag47.xml"/><Relationship Id="rId4" Type="http://schemas.openxmlformats.org/officeDocument/2006/relationships/image" Target="../media/image15.wmf"/><Relationship Id="rId3" Type="http://schemas.openxmlformats.org/officeDocument/2006/relationships/oleObject" Target="../embeddings/oleObject3.bin"/><Relationship Id="rId2" Type="http://schemas.openxmlformats.org/officeDocument/2006/relationships/tags" Target="../tags/tag46.xml"/><Relationship Id="rId11" Type="http://schemas.openxmlformats.org/officeDocument/2006/relationships/notesSlide" Target="../notesSlides/notesSlide37.xml"/><Relationship Id="rId10" Type="http://schemas.openxmlformats.org/officeDocument/2006/relationships/vmlDrawing" Target="../drawings/vmlDrawing3.v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4.xml"/><Relationship Id="rId2" Type="http://schemas.openxmlformats.org/officeDocument/2006/relationships/tags" Target="../tags/tag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9.xml"/><Relationship Id="rId2" Type="http://schemas.openxmlformats.org/officeDocument/2006/relationships/tags" Target="../tags/tag8.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tags" Target="../tags/tag9.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23190" y="1557655"/>
            <a:ext cx="8912860" cy="791845"/>
          </a:xfrm>
        </p:spPr>
        <p:txBody>
          <a:bodyPr/>
          <a:lstStyle/>
          <a:p>
            <a:pPr eaLnBrk="1" hangingPunct="1"/>
            <a:r>
              <a:rPr lang="zh-CN" altLang="en-US"/>
              <a:t>进程</a:t>
            </a:r>
            <a:br>
              <a:rPr lang="zh-CN" altLang="en-US"/>
            </a:br>
            <a:r>
              <a:rPr lang="zh-CN" altLang="en-US"/>
              <a:t> </a:t>
            </a:r>
            <a:r>
              <a:rPr lang="en-US" altLang="zh-CN" sz="3600" b="1">
                <a:solidFill>
                  <a:schemeClr val="folHlink"/>
                </a:solidFill>
                <a:latin typeface="Times New Roman" panose="02020603050405020304" pitchFamily="18" charset="0"/>
              </a:rPr>
              <a:t>Process</a:t>
            </a:r>
            <a:endParaRPr lang="zh-CN" altLang="en-US" sz="3600" b="1">
              <a:solidFill>
                <a:schemeClr val="folHlink"/>
              </a:solidFill>
              <a:latin typeface="Times New Roman" panose="02020603050405020304" pitchFamily="18" charset="0"/>
            </a:endParaRPr>
          </a:p>
        </p:txBody>
      </p:sp>
      <p:pic>
        <p:nvPicPr>
          <p:cNvPr id="3075" name="图片 6" descr="HIT-Logo-AL.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6875463" y="6165850"/>
            <a:ext cx="21605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p:nvPr/>
        </p:nvSpPr>
        <p:spPr>
          <a:xfrm>
            <a:off x="457200" y="1341438"/>
            <a:ext cx="8291264" cy="5256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latinLnBrk="0">
              <a:lnSpc>
                <a:spcPct val="130000"/>
              </a:lnSpc>
              <a:spcBef>
                <a:spcPts val="0"/>
              </a:spcBef>
              <a:spcAft>
                <a:spcPts val="0"/>
              </a:spcAft>
              <a:buFont typeface="Wingdings" panose="05000000000000000000" pitchFamily="2" charset="2"/>
              <a:buChar char="p"/>
            </a:pP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多道程序竞争</a:t>
            </a: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CPU</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，进行</a:t>
            </a:r>
            <a:r>
              <a:rPr lang="zh-CN" altLang="en-US" sz="240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轮换执行，</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是提高多用户响应速度的有效方法</a:t>
            </a:r>
            <a:endPar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endParaRPr>
          </a:p>
          <a:p>
            <a:pPr marL="0" lvl="1" latinLnBrk="0">
              <a:lnSpc>
                <a:spcPct val="130000"/>
              </a:lnSpc>
              <a:spcBef>
                <a:spcPts val="0"/>
              </a:spcBef>
              <a:spcAft>
                <a:spcPts val="0"/>
              </a:spcAft>
              <a:buFont typeface="Wingdings" panose="05000000000000000000" pitchFamily="2" charset="2"/>
              <a:buChar char="p"/>
            </a:pP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但</a:t>
            </a:r>
            <a:r>
              <a:rPr lang="zh-CN" altLang="en-US" sz="240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“作业”、“程序</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”等概念不能有效描述程序</a:t>
            </a:r>
            <a:r>
              <a:rPr lang="zh-CN" altLang="en-US" sz="240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mn-ea"/>
              </a:rPr>
              <a:t>动态轮换执行</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的过程和其</a:t>
            </a:r>
            <a:r>
              <a:rPr lang="zh-CN" altLang="en-US" sz="2400">
                <a:solidFill>
                  <a:srgbClr val="0070C0"/>
                </a:solidFill>
                <a:latin typeface="Times New Roman" panose="02020603050405020304" pitchFamily="18" charset="0"/>
                <a:ea typeface="黑体" panose="02010609060101010101" pitchFamily="49" charset="-122"/>
                <a:cs typeface="Times New Roman" panose="02020603050405020304" pitchFamily="18" charset="0"/>
                <a:sym typeface="+mn-ea"/>
              </a:rPr>
              <a:t>资源拥有者</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的身份</a:t>
            </a:r>
            <a:endPar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endParaRPr>
          </a:p>
          <a:p>
            <a:pPr marL="0" lvl="1" latinLnBrk="0">
              <a:lnSpc>
                <a:spcPct val="130000"/>
              </a:lnSpc>
              <a:spcBef>
                <a:spcPts val="0"/>
              </a:spcBef>
              <a:spcAft>
                <a:spcPts val="0"/>
              </a:spcAft>
              <a:buFont typeface="Wingdings" panose="05000000000000000000" pitchFamily="2" charset="2"/>
              <a:buChar char="p"/>
            </a:pPr>
            <a:r>
              <a:rPr lang="en-US" altLang="zh-CN" sz="2400">
                <a:latin typeface="Times New Roman" panose="02020603050405020304" pitchFamily="18" charset="0"/>
                <a:ea typeface="黑体" panose="02010609060101010101" pitchFamily="49" charset="-122"/>
                <a:cs typeface="Times New Roman" panose="02020603050405020304" pitchFamily="18" charset="0"/>
                <a:sym typeface="+mn-ea"/>
              </a:rPr>
              <a:t> </a:t>
            </a:r>
            <a:r>
              <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rPr>
              <a:t>进程的定义</a:t>
            </a:r>
            <a:endParaRPr lang="zh-CN" altLang="en-US" sz="2400">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一个正在执行的程序（</a:t>
            </a:r>
            <a:r>
              <a:rPr lang="en-US" altLang="zh-CN"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Program</a:t>
            </a: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一个正在计算机中运行的程序实例（</a:t>
            </a:r>
            <a:r>
              <a:rPr lang="en-US" altLang="zh-CN"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Instance</a:t>
            </a: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能分配给处理器，</a:t>
            </a: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并由处理器执行的一个实体（</a:t>
            </a:r>
            <a:r>
              <a:rPr lang="en-US" altLang="zh-CN"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Entity</a:t>
            </a: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a:p>
            <a:pPr marL="571500" lvl="2" indent="-342900" latinLnBrk="0">
              <a:lnSpc>
                <a:spcPct val="130000"/>
              </a:lnSpc>
              <a:spcBef>
                <a:spcPts val="0"/>
              </a:spcBef>
              <a:spcAft>
                <a:spcPts val="600"/>
              </a:spcAft>
              <a:buFont typeface="Wingdings" panose="05000000000000000000" charset="0"/>
              <a:buChar char="Ø"/>
            </a:pP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由一个顺序执行的代码段、一个当前状态和一组相关系统资源所刻画的活动单元（</a:t>
            </a:r>
            <a:r>
              <a:rPr lang="en-US" altLang="zh-CN"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Unit</a:t>
            </a:r>
            <a:r>
              <a:rPr lang="zh-CN" altLang="en-US" sz="2055"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en-US" sz="2055" b="1" kern="0"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5" name="标题 4"/>
          <p:cNvSpPr>
            <a:spLocks noGrp="1"/>
          </p:cNvSpPr>
          <p:nvPr>
            <p:ph type="title"/>
          </p:nvPr>
        </p:nvSpPr>
        <p:spPr/>
        <p:txBody>
          <a:bodyPr/>
          <a:lstStyle/>
          <a:p>
            <a:r>
              <a:rPr lang="zh-CN" dirty="0">
                <a:latin typeface="Times New Roman" panose="02020603050405020304" pitchFamily="18" charset="0"/>
                <a:cs typeface="Times New Roman" panose="02020603050405020304" pitchFamily="18" charset="0"/>
              </a:rPr>
              <a:t>进程的定义</a:t>
            </a:r>
            <a:endParaRPr lang="zh-C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up)">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11" name="Rectangle 7"/>
          <p:cNvSpPr>
            <a:spLocks noChangeArrowheads="1"/>
          </p:cNvSpPr>
          <p:nvPr/>
        </p:nvSpPr>
        <p:spPr bwMode="auto">
          <a:xfrm>
            <a:off x="796925" y="1282700"/>
            <a:ext cx="7850188"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buFont typeface="Monotype Sorts" charset="2"/>
              <a:buNone/>
            </a:pPr>
            <a:endParaRPr lang="zh-CN" altLang="en-US" sz="2400" dirty="0">
              <a:ea typeface="黑体" panose="02010609060101010101" pitchFamily="49"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动态性</a:t>
            </a:r>
            <a:r>
              <a:rPr lang="zh-CN" altLang="en-US" sz="2000" b="1" dirty="0">
                <a:solidFill>
                  <a:srgbClr val="FF0000"/>
                </a:solidFill>
                <a:ea typeface="宋体" panose="02010600030101010101" pitchFamily="2" charset="-122"/>
              </a:rPr>
              <a:t> </a:t>
            </a:r>
            <a:r>
              <a:rPr lang="zh-CN" altLang="en-US" sz="2000" b="1" dirty="0">
                <a:ea typeface="宋体" panose="02010600030101010101" pitchFamily="2" charset="-122"/>
              </a:rPr>
              <a:t>  动态特性表现在它因创建而产生，由调度而执行，因</a:t>
            </a:r>
            <a:br>
              <a:rPr lang="zh-CN" altLang="en-US" sz="2000" b="1" dirty="0">
                <a:ea typeface="宋体" panose="02010600030101010101" pitchFamily="2" charset="-122"/>
              </a:rPr>
            </a:br>
            <a:r>
              <a:rPr lang="zh-CN" altLang="en-US" sz="2000" b="1" dirty="0">
                <a:ea typeface="宋体" panose="02010600030101010101" pitchFamily="2" charset="-122"/>
              </a:rPr>
              <a:t>                  得不到资源而暂停执行，最后因完成或撤销而消亡</a:t>
            </a:r>
            <a:br>
              <a:rPr lang="zh-CN" altLang="en-US" sz="2000" b="1" dirty="0">
                <a:ea typeface="宋体" panose="02010600030101010101" pitchFamily="2" charset="-122"/>
              </a:rPr>
            </a:br>
            <a:r>
              <a:rPr lang="zh-CN" altLang="en-US" sz="2000" b="1" dirty="0">
                <a:ea typeface="宋体" panose="02010600030101010101" pitchFamily="2" charset="-122"/>
              </a:rPr>
              <a:t>                  （</a:t>
            </a:r>
            <a:r>
              <a:rPr lang="zh-CN" altLang="en-US" sz="2000" b="1" dirty="0">
                <a:solidFill>
                  <a:srgbClr val="C00000"/>
                </a:solidFill>
                <a:ea typeface="宋体" panose="02010600030101010101" pitchFamily="2" charset="-122"/>
              </a:rPr>
              <a:t>进程生命周期</a:t>
            </a:r>
            <a:r>
              <a:rPr lang="zh-CN" altLang="en-US" sz="2000" b="1" dirty="0">
                <a:ea typeface="宋体" panose="02010600030101010101" pitchFamily="2" charset="-122"/>
              </a:rPr>
              <a:t>）</a:t>
            </a:r>
            <a:endParaRPr lang="zh-CN" altLang="en-US" sz="2000" b="1" dirty="0">
              <a:ea typeface="宋体" panose="0201060003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并发性</a:t>
            </a:r>
            <a:r>
              <a:rPr lang="zh-CN" altLang="en-US" sz="2000" b="1" dirty="0">
                <a:ea typeface="宋体" panose="02010600030101010101" pitchFamily="2" charset="-122"/>
              </a:rPr>
              <a:t>  引入进程的目的就是为了使多个程序</a:t>
            </a:r>
            <a:r>
              <a:rPr lang="zh-CN" altLang="en-US" sz="2000" b="1" dirty="0">
                <a:solidFill>
                  <a:srgbClr val="C00000"/>
                </a:solidFill>
                <a:ea typeface="宋体" panose="02010600030101010101" pitchFamily="2" charset="-122"/>
              </a:rPr>
              <a:t>并发执行</a:t>
            </a:r>
            <a:r>
              <a:rPr lang="zh-CN" altLang="en-US" sz="2000" b="1" dirty="0">
                <a:ea typeface="宋体" panose="02010600030101010101" pitchFamily="2" charset="-122"/>
              </a:rPr>
              <a:t>，以提</a:t>
            </a:r>
            <a:br>
              <a:rPr lang="zh-CN" altLang="en-US" sz="2000" b="1" dirty="0">
                <a:ea typeface="宋体" panose="02010600030101010101" pitchFamily="2" charset="-122"/>
              </a:rPr>
            </a:br>
            <a:r>
              <a:rPr lang="zh-CN" altLang="en-US" sz="2000" b="1" dirty="0">
                <a:ea typeface="宋体" panose="02010600030101010101" pitchFamily="2" charset="-122"/>
              </a:rPr>
              <a:t>                  高资源利用率（主要是</a:t>
            </a:r>
            <a:r>
              <a:rPr lang="en-US" altLang="zh-CN" sz="2000" b="1" dirty="0">
                <a:ea typeface="宋体" panose="02010600030101010101" pitchFamily="2" charset="-122"/>
              </a:rPr>
              <a:t>CPU</a:t>
            </a:r>
            <a:r>
              <a:rPr lang="zh-CN" altLang="en-US" sz="2000" b="1" dirty="0">
                <a:ea typeface="宋体" panose="02010600030101010101" pitchFamily="2" charset="-122"/>
              </a:rPr>
              <a:t>）</a:t>
            </a:r>
            <a:endParaRPr lang="zh-CN" altLang="en-US" sz="2000" b="1" dirty="0">
              <a:ea typeface="宋体" panose="0201060003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独立性</a:t>
            </a:r>
            <a:r>
              <a:rPr lang="zh-CN" altLang="en-US" sz="2000" b="1" dirty="0">
                <a:ea typeface="宋体" panose="02010600030101010101" pitchFamily="2" charset="-122"/>
              </a:rPr>
              <a:t>  进程是一个</a:t>
            </a:r>
            <a:r>
              <a:rPr lang="zh-CN" altLang="en-US" sz="2000" b="1" dirty="0">
                <a:solidFill>
                  <a:srgbClr val="C00000"/>
                </a:solidFill>
                <a:ea typeface="宋体" panose="02010600030101010101" pitchFamily="2" charset="-122"/>
              </a:rPr>
              <a:t>程序运行</a:t>
            </a:r>
            <a:r>
              <a:rPr lang="zh-CN" altLang="en-US" sz="2000" b="1" dirty="0">
                <a:ea typeface="宋体" panose="02010600030101010101" pitchFamily="2" charset="-122"/>
              </a:rPr>
              <a:t>的基本单位，也是系统进行</a:t>
            </a:r>
            <a:r>
              <a:rPr lang="zh-CN" altLang="en-US" sz="2000" b="1" dirty="0">
                <a:solidFill>
                  <a:srgbClr val="C00000"/>
                </a:solidFill>
                <a:ea typeface="宋体" panose="02010600030101010101" pitchFamily="2" charset="-122"/>
              </a:rPr>
              <a:t>资</a:t>
            </a:r>
            <a:br>
              <a:rPr lang="zh-CN" altLang="en-US" sz="2000" b="1" dirty="0">
                <a:solidFill>
                  <a:srgbClr val="C00000"/>
                </a:solidFill>
                <a:ea typeface="宋体" panose="02010600030101010101" pitchFamily="2" charset="-122"/>
              </a:rPr>
            </a:br>
            <a:r>
              <a:rPr lang="zh-CN" altLang="en-US" sz="2000" b="1" dirty="0">
                <a:solidFill>
                  <a:srgbClr val="C00000"/>
                </a:solidFill>
                <a:ea typeface="宋体" panose="02010600030101010101" pitchFamily="2" charset="-122"/>
              </a:rPr>
              <a:t>                  源分配</a:t>
            </a:r>
            <a:r>
              <a:rPr lang="zh-CN" altLang="en-US" sz="2000" b="1" dirty="0">
                <a:ea typeface="宋体" panose="02010600030101010101" pitchFamily="2" charset="-122"/>
              </a:rPr>
              <a:t>和</a:t>
            </a:r>
            <a:r>
              <a:rPr lang="zh-CN" altLang="en-US" sz="2000" b="1" dirty="0">
                <a:solidFill>
                  <a:srgbClr val="C00000"/>
                </a:solidFill>
                <a:ea typeface="宋体" panose="02010600030101010101" pitchFamily="2" charset="-122"/>
              </a:rPr>
              <a:t>调度</a:t>
            </a:r>
            <a:r>
              <a:rPr lang="zh-CN" altLang="en-US" sz="2000" b="1" dirty="0">
                <a:ea typeface="宋体" panose="02010600030101010101" pitchFamily="2" charset="-122"/>
              </a:rPr>
              <a:t>的基本单位</a:t>
            </a:r>
            <a:endParaRPr lang="zh-CN" altLang="en-US" sz="2000" b="1" dirty="0">
              <a:ea typeface="宋体" panose="0201060003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a:t>
            </a:r>
            <a:r>
              <a:rPr lang="zh-CN" altLang="en-US" sz="2000" b="1" dirty="0">
                <a:gradFill>
                  <a:gsLst>
                    <a:gs pos="0">
                      <a:srgbClr val="007BD3"/>
                    </a:gs>
                    <a:gs pos="100000">
                      <a:srgbClr val="034373"/>
                    </a:gs>
                  </a:gsLst>
                  <a:lin scaled="0"/>
                </a:gradFill>
                <a:ea typeface="宋体" panose="02010600030101010101" pitchFamily="2" charset="-122"/>
              </a:rPr>
              <a:t>异步性</a:t>
            </a:r>
            <a:r>
              <a:rPr lang="zh-CN" altLang="en-US" sz="2000" b="1" dirty="0">
                <a:ea typeface="宋体" panose="02010600030101010101" pitchFamily="2" charset="-122"/>
              </a:rPr>
              <a:t>  进程以各自独立的、</a:t>
            </a:r>
            <a:r>
              <a:rPr lang="zh-CN" altLang="en-US" sz="2000" b="1" dirty="0">
                <a:solidFill>
                  <a:srgbClr val="C00000"/>
                </a:solidFill>
                <a:ea typeface="宋体" panose="02010600030101010101" pitchFamily="2" charset="-122"/>
              </a:rPr>
              <a:t>不可预知</a:t>
            </a:r>
            <a:r>
              <a:rPr lang="zh-CN" altLang="en-US" sz="2000" b="1" dirty="0">
                <a:ea typeface="宋体" panose="02010600030101010101" pitchFamily="2" charset="-122"/>
              </a:rPr>
              <a:t>的速度向前推进。</a:t>
            </a:r>
            <a:endParaRPr lang="zh-CN" altLang="en-US" sz="2000" b="1" dirty="0">
              <a:ea typeface="宋体" panose="02010600030101010101" pitchFamily="2" charset="-122"/>
            </a:endParaRPr>
          </a:p>
          <a:p>
            <a:pPr algn="l" latinLnBrk="0">
              <a:lnSpc>
                <a:spcPct val="120000"/>
              </a:lnSpc>
              <a:spcBef>
                <a:spcPct val="35000"/>
              </a:spcBef>
              <a:buNone/>
            </a:pPr>
            <a:r>
              <a:rPr lang="zh-CN" altLang="en-US" sz="2000" b="1" dirty="0">
                <a:ea typeface="宋体" panose="02010600030101010101" pitchFamily="2" charset="-122"/>
              </a:rPr>
              <a:t>（5）</a:t>
            </a:r>
            <a:r>
              <a:rPr lang="zh-CN" altLang="en-US" sz="2000" b="1" dirty="0">
                <a:solidFill>
                  <a:srgbClr val="0070C0"/>
                </a:solidFill>
                <a:ea typeface="宋体" panose="02010600030101010101" pitchFamily="2" charset="-122"/>
              </a:rPr>
              <a:t>交互性</a:t>
            </a:r>
            <a:r>
              <a:rPr lang="zh-CN" altLang="en-US" sz="2000" b="1" dirty="0">
                <a:ea typeface="宋体" panose="02010600030101010101" pitchFamily="2" charset="-122"/>
              </a:rPr>
              <a:t>  进程在运行过程中，可能会与其它进程发生直接或间		接的</a:t>
            </a:r>
            <a:r>
              <a:rPr lang="zh-CN" altLang="en-US" sz="2000" b="1" dirty="0">
                <a:solidFill>
                  <a:srgbClr val="C00000"/>
                </a:solidFill>
                <a:ea typeface="宋体" panose="02010600030101010101" pitchFamily="2" charset="-122"/>
              </a:rPr>
              <a:t>相互作用</a:t>
            </a:r>
            <a:endParaRPr lang="zh-CN" altLang="en-US" sz="2000" b="1" dirty="0">
              <a:solidFill>
                <a:srgbClr val="C00000"/>
              </a:solidFill>
              <a:ea typeface="宋体" panose="02010600030101010101" pitchFamily="2" charset="-122"/>
            </a:endParaRPr>
          </a:p>
        </p:txBody>
      </p:sp>
      <p:sp>
        <p:nvSpPr>
          <p:cNvPr id="175114" name="Rectangle 10"/>
          <p:cNvSpPr>
            <a:spLocks noChangeArrowheads="1"/>
          </p:cNvSpPr>
          <p:nvPr/>
        </p:nvSpPr>
        <p:spPr bwMode="auto">
          <a:xfrm>
            <a:off x="792163" y="1292225"/>
            <a:ext cx="78501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buFont typeface="Monotype Sorts" charset="2"/>
              <a:buNone/>
            </a:pPr>
            <a:r>
              <a:rPr lang="zh-CN" altLang="en-US" sz="2400">
                <a:latin typeface="Times New Roman" panose="02020603050405020304" pitchFamily="18" charset="0"/>
                <a:ea typeface="黑体" panose="02010609060101010101" pitchFamily="49" charset="-122"/>
                <a:cs typeface="Times New Roman" panose="02020603050405020304" pitchFamily="18" charset="0"/>
              </a:rPr>
              <a:t>进程的</a:t>
            </a:r>
            <a:r>
              <a:rPr lang="en-US" altLang="zh-CN" sz="2400">
                <a:latin typeface="Times New Roman" panose="02020603050405020304" pitchFamily="18" charset="0"/>
                <a:ea typeface="黑体" panose="02010609060101010101" pitchFamily="49" charset="-122"/>
                <a:cs typeface="Times New Roman" panose="02020603050405020304" pitchFamily="18" charset="0"/>
              </a:rPr>
              <a:t>5</a:t>
            </a:r>
            <a:r>
              <a:rPr lang="zh-CN" altLang="en-US" sz="2400">
                <a:latin typeface="Times New Roman" panose="02020603050405020304" pitchFamily="18" charset="0"/>
                <a:ea typeface="黑体" panose="02010609060101010101" pitchFamily="49" charset="-122"/>
                <a:cs typeface="Times New Roman" panose="02020603050405020304" pitchFamily="18" charset="0"/>
              </a:rPr>
              <a:t>个基本特征</a:t>
            </a:r>
            <a:r>
              <a:rPr lang="zh-CN" altLang="en-US" sz="2400">
                <a:ea typeface="黑体" panose="02010609060101010101" pitchFamily="49" charset="-122"/>
              </a:rPr>
              <a:t>：</a:t>
            </a:r>
            <a:endParaRPr lang="zh-CN" altLang="en-US" sz="2400">
              <a:ea typeface="黑体" panose="02010609060101010101" pitchFamily="49" charset="-122"/>
            </a:endParaRPr>
          </a:p>
        </p:txBody>
      </p:sp>
      <p:sp>
        <p:nvSpPr>
          <p:cNvPr id="5" name="标题 4"/>
          <p:cNvSpPr>
            <a:spLocks noGrp="1"/>
          </p:cNvSpPr>
          <p:nvPr>
            <p:ph type="title"/>
            <p:custDataLst>
              <p:tags r:id="rId1"/>
            </p:custDataLst>
          </p:nvPr>
        </p:nvSpPr>
        <p:spPr/>
        <p:txBody>
          <a:bodyPr/>
          <a:p>
            <a:r>
              <a:rPr lang="zh-CN" dirty="0">
                <a:latin typeface="Times New Roman" panose="02020603050405020304" pitchFamily="18" charset="0"/>
                <a:cs typeface="Times New Roman" panose="02020603050405020304" pitchFamily="18" charset="0"/>
              </a:rPr>
              <a:t>进程的定义</a:t>
            </a:r>
            <a:endParaRPr 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5111">
                                            <p:txEl>
                                              <p:pRg st="1" end="1"/>
                                            </p:txEl>
                                          </p:spTgt>
                                        </p:tgtEl>
                                        <p:attrNameLst>
                                          <p:attrName>style.visibility</p:attrName>
                                        </p:attrNameLst>
                                      </p:cBhvr>
                                      <p:to>
                                        <p:strVal val="visible"/>
                                      </p:to>
                                    </p:set>
                                    <p:animEffect transition="in" filter="wipe(up)">
                                      <p:cBhvr>
                                        <p:cTn id="7" dur="500"/>
                                        <p:tgtEl>
                                          <p:spTgt spid="1751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5111">
                                            <p:txEl>
                                              <p:pRg st="2" end="2"/>
                                            </p:txEl>
                                          </p:spTgt>
                                        </p:tgtEl>
                                        <p:attrNameLst>
                                          <p:attrName>style.visibility</p:attrName>
                                        </p:attrNameLst>
                                      </p:cBhvr>
                                      <p:to>
                                        <p:strVal val="visible"/>
                                      </p:to>
                                    </p:set>
                                    <p:animEffect transition="in" filter="wipe(up)">
                                      <p:cBhvr>
                                        <p:cTn id="12" dur="500"/>
                                        <p:tgtEl>
                                          <p:spTgt spid="1751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5111">
                                            <p:txEl>
                                              <p:pRg st="3" end="3"/>
                                            </p:txEl>
                                          </p:spTgt>
                                        </p:tgtEl>
                                        <p:attrNameLst>
                                          <p:attrName>style.visibility</p:attrName>
                                        </p:attrNameLst>
                                      </p:cBhvr>
                                      <p:to>
                                        <p:strVal val="visible"/>
                                      </p:to>
                                    </p:set>
                                    <p:animEffect transition="in" filter="wipe(up)">
                                      <p:cBhvr>
                                        <p:cTn id="17" dur="500"/>
                                        <p:tgtEl>
                                          <p:spTgt spid="1751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5111">
                                            <p:txEl>
                                              <p:pRg st="4" end="4"/>
                                            </p:txEl>
                                          </p:spTgt>
                                        </p:tgtEl>
                                        <p:attrNameLst>
                                          <p:attrName>style.visibility</p:attrName>
                                        </p:attrNameLst>
                                      </p:cBhvr>
                                      <p:to>
                                        <p:strVal val="visible"/>
                                      </p:to>
                                    </p:set>
                                    <p:animEffect transition="in" filter="wipe(up)">
                                      <p:cBhvr>
                                        <p:cTn id="22" dur="500"/>
                                        <p:tgtEl>
                                          <p:spTgt spid="1751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5111">
                                            <p:txEl>
                                              <p:pRg st="5" end="5"/>
                                            </p:txEl>
                                          </p:spTgt>
                                        </p:tgtEl>
                                        <p:attrNameLst>
                                          <p:attrName>style.visibility</p:attrName>
                                        </p:attrNameLst>
                                      </p:cBhvr>
                                      <p:to>
                                        <p:strVal val="visible"/>
                                      </p:to>
                                    </p:set>
                                    <p:animEffect transition="in" filter="wipe(up)">
                                      <p:cBhvr>
                                        <p:cTn id="27" dur="500"/>
                                        <p:tgtEl>
                                          <p:spTgt spid="1751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进程的状态</a:t>
            </a:r>
            <a:endParaRPr lang="en-US" altLang="zh-CN"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13" descr="未标题-1 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46350" y="1647825"/>
            <a:ext cx="4451350"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5"/>
          <p:cNvSpPr>
            <a:spLocks noChangeArrowheads="1"/>
          </p:cNvSpPr>
          <p:nvPr/>
        </p:nvSpPr>
        <p:spPr bwMode="auto">
          <a:xfrm>
            <a:off x="2486025" y="1485265"/>
            <a:ext cx="3745865" cy="5084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5000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5001</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5002</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5003</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5004</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5005</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5006</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5007</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5008</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5009</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5010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5011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进程</a:t>
            </a:r>
            <a:r>
              <a:rPr kumimoji="0" lang="en-US" altLang="zh-CN"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轨迹</a:t>
            </a:r>
            <a:endPar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zh-CN" altLang="en-US" sz="1800" b="1">
                <a:solidFill>
                  <a:srgbClr val="000099"/>
                </a:solidFill>
                <a:latin typeface="Times New Roman" panose="02020603050405020304" pitchFamily="18" charset="0"/>
                <a:ea typeface="宋体" panose="02010600030101010101" pitchFamily="2" charset="-122"/>
              </a:rPr>
              <a:t> </a:t>
            </a:r>
            <a:endParaRPr kumimoji="0" lang="zh-CN" altLang="en-US" sz="1800" b="1">
              <a:solidFill>
                <a:srgbClr val="000099"/>
              </a:solidFill>
              <a:latin typeface="Times New Roman" panose="02020603050405020304" pitchFamily="18" charset="0"/>
              <a:ea typeface="宋体" panose="02010600030101010101" pitchFamily="2" charset="-122"/>
            </a:endParaRPr>
          </a:p>
          <a:p>
            <a:pPr marL="0" indent="0" algn="just" latinLnBrk="0">
              <a:lnSpc>
                <a:spcPct val="150000"/>
              </a:lnSpc>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5000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A</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endParaRPr kumimoji="0" lang="zh-CN" altLang="en-US" sz="1800" b="1">
              <a:solidFill>
                <a:srgbClr val="000099"/>
              </a:solidFill>
              <a:latin typeface="Times New Roman" panose="02020603050405020304" pitchFamily="18" charset="0"/>
              <a:ea typeface="宋体" panose="02010600030101010101" pitchFamily="2" charset="-122"/>
            </a:endParaRPr>
          </a:p>
          <a:p>
            <a:pPr marL="0" indent="0" algn="just" latinLnBrk="0">
              <a:lnSpc>
                <a:spcPct val="150000"/>
              </a:lnSpc>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8000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B</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endParaRPr kumimoji="0" lang="zh-CN" altLang="en-US" sz="1800" b="1">
              <a:solidFill>
                <a:srgbClr val="000099"/>
              </a:solidFill>
              <a:latin typeface="Times New Roman" panose="02020603050405020304" pitchFamily="18" charset="0"/>
              <a:ea typeface="宋体" panose="02010600030101010101" pitchFamily="2" charset="-122"/>
            </a:endParaRPr>
          </a:p>
          <a:p>
            <a:pPr marL="0" indent="0" algn="just" latinLnBrk="0">
              <a:lnSpc>
                <a:spcPct val="150000"/>
              </a:lnSpc>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12000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C</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endParaRPr kumimoji="0" lang="zh-CN" altLang="en-US" sz="1800" b="1">
              <a:solidFill>
                <a:srgbClr val="000099"/>
              </a:solidFill>
              <a:latin typeface="Times New Roman" panose="02020603050405020304" pitchFamily="18" charset="0"/>
              <a:ea typeface="宋体" panose="02010600030101010101" pitchFamily="2" charset="-122"/>
            </a:endParaRPr>
          </a:p>
        </p:txBody>
      </p:sp>
      <p:sp>
        <p:nvSpPr>
          <p:cNvPr id="269318" name="Rectangle 6"/>
          <p:cNvSpPr>
            <a:spLocks noChangeArrowheads="1"/>
          </p:cNvSpPr>
          <p:nvPr/>
        </p:nvSpPr>
        <p:spPr bwMode="auto">
          <a:xfrm>
            <a:off x="246063" y="2719388"/>
            <a:ext cx="225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FF0000"/>
                </a:solidFill>
                <a:latin typeface="宋体" panose="02010600030101010101" pitchFamily="2" charset="-122"/>
                <a:ea typeface="宋体" panose="02010600030101010101" pitchFamily="2" charset="-122"/>
              </a:rPr>
              <a:t>进程轨迹 </a:t>
            </a:r>
            <a:r>
              <a:rPr kumimoji="0" lang="en-US" altLang="zh-CN" sz="2000" b="1">
                <a:solidFill>
                  <a:srgbClr val="FF0000"/>
                </a:solidFill>
                <a:latin typeface="宋体" panose="02010600030101010101" pitchFamily="2" charset="-122"/>
                <a:ea typeface="宋体" panose="02010600030101010101" pitchFamily="2" charset="-122"/>
              </a:rPr>
              <a:t>-- </a:t>
            </a:r>
            <a:br>
              <a:rPr kumimoji="0" lang="en-US" altLang="zh-CN" sz="2000" b="1">
                <a:solidFill>
                  <a:srgbClr val="FF0000"/>
                </a:solidFill>
                <a:latin typeface="宋体" panose="02010600030101010101" pitchFamily="2" charset="-122"/>
                <a:ea typeface="宋体" panose="02010600030101010101" pitchFamily="2" charset="-122"/>
              </a:rPr>
            </a:br>
            <a:r>
              <a:rPr kumimoji="0" lang="en-US" altLang="zh-CN" sz="2000" b="1">
                <a:solidFill>
                  <a:srgbClr val="006699"/>
                </a:solidFill>
                <a:latin typeface="宋体" panose="02010600030101010101" pitchFamily="2" charset="-122"/>
                <a:ea typeface="宋体" panose="02010600030101010101" pitchFamily="2" charset="-122"/>
              </a:rPr>
              <a:t> </a:t>
            </a:r>
            <a:r>
              <a:rPr kumimoji="0" lang="zh-CN" altLang="en-US" sz="2000" b="1">
                <a:solidFill>
                  <a:srgbClr val="006699"/>
                </a:solidFill>
                <a:latin typeface="宋体" panose="02010600030101010101" pitchFamily="2" charset="-122"/>
                <a:ea typeface="宋体" panose="02010600030101010101" pitchFamily="2" charset="-122"/>
              </a:rPr>
              <a:t>进程执行的指</a:t>
            </a:r>
            <a:br>
              <a:rPr kumimoji="0" lang="zh-CN" altLang="en-US" sz="2000" b="1">
                <a:solidFill>
                  <a:srgbClr val="006699"/>
                </a:solidFill>
                <a:latin typeface="宋体" panose="02010600030101010101" pitchFamily="2" charset="-122"/>
                <a:ea typeface="宋体" panose="02010600030101010101" pitchFamily="2" charset="-122"/>
              </a:rPr>
            </a:br>
            <a:r>
              <a:rPr kumimoji="0" lang="zh-CN" altLang="en-US" sz="2000" b="1">
                <a:solidFill>
                  <a:srgbClr val="006699"/>
                </a:solidFill>
                <a:latin typeface="宋体" panose="02010600030101010101" pitchFamily="2" charset="-122"/>
                <a:ea typeface="宋体" panose="02010600030101010101" pitchFamily="2" charset="-122"/>
              </a:rPr>
              <a:t> 令序列</a:t>
            </a:r>
            <a:endParaRPr kumimoji="0" lang="zh-CN" altLang="en-US" sz="2000" b="1">
              <a:solidFill>
                <a:srgbClr val="006699"/>
              </a:solidFill>
              <a:latin typeface="宋体" panose="02010600030101010101" pitchFamily="2" charset="-122"/>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3" name="Rectangle 5"/>
          <p:cNvSpPr>
            <a:spLocks noChangeArrowheads="1"/>
          </p:cNvSpPr>
          <p:nvPr/>
        </p:nvSpPr>
        <p:spPr bwMode="auto">
          <a:xfrm>
            <a:off x="4406900" y="1485265"/>
            <a:ext cx="1877060" cy="383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8000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8001</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8002</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8003</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8004</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8005</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8006</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进程</a:t>
            </a:r>
            <a:r>
              <a:rPr kumimoji="0" lang="en-US" altLang="zh-CN"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轨迹</a:t>
            </a:r>
            <a:endParaRPr kumimoji="0" lang="zh-CN" altLang="en-US" sz="1800" b="1">
              <a:solidFill>
                <a:srgbClr val="000099"/>
              </a:solidFill>
              <a:latin typeface="Times New Roman" panose="02020603050405020304" pitchFamily="18" charset="0"/>
              <a:ea typeface="宋体" panose="02010600030101010101" pitchFamily="2" charset="-122"/>
            </a:endParaRPr>
          </a:p>
        </p:txBody>
      </p:sp>
      <p:sp>
        <p:nvSpPr>
          <p:cNvPr id="4" name="Rectangle 5"/>
          <p:cNvSpPr>
            <a:spLocks noChangeArrowheads="1"/>
          </p:cNvSpPr>
          <p:nvPr/>
        </p:nvSpPr>
        <p:spPr bwMode="auto">
          <a:xfrm>
            <a:off x="6231890" y="1485265"/>
            <a:ext cx="1877060" cy="3837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12000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12001</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12002</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12003</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12004</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12005</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12006</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      </a:t>
            </a: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sym typeface="+mn-ea"/>
              </a:rPr>
              <a:t>12</a:t>
            </a: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sym typeface="+mn-ea"/>
              </a:rPr>
              <a:t>007</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sym typeface="+mn-ea"/>
              </a:rPr>
              <a:t>      12008</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sym typeface="+mn-ea"/>
              </a:rPr>
              <a:t>      12009</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sym typeface="+mn-ea"/>
              </a:rPr>
              <a:t>      12010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sym typeface="+mn-ea"/>
              </a:rPr>
              <a:t>      12011 </a:t>
            </a:r>
            <a:endParaRPr kumimoji="0" lang="en-US" altLang="zh-CN" sz="1800" b="1">
              <a:latin typeface="Times New Roman" panose="02020603050405020304" pitchFamily="18" charset="0"/>
              <a:ea typeface="宋体" panose="02010600030101010101" pitchFamily="2" charset="-122"/>
              <a:cs typeface="Times New Roman" panose="02020603050405020304" pitchFamily="18" charset="0"/>
            </a:endParaRP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进程</a:t>
            </a:r>
            <a:r>
              <a:rPr kumimoji="0" lang="en-US" altLang="zh-CN"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轨迹</a:t>
            </a:r>
            <a:endParaRPr kumimoji="0" lang="zh-CN" altLang="en-US" sz="1800" b="1">
              <a:solidFill>
                <a:srgbClr val="000099"/>
              </a:solidFill>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508">
                                            <p:txEl>
                                              <p:pRg st="14" end="14"/>
                                            </p:txEl>
                                          </p:spTgt>
                                        </p:tgtEl>
                                        <p:attrNameLst>
                                          <p:attrName>style.visibility</p:attrName>
                                        </p:attrNameLst>
                                      </p:cBhvr>
                                      <p:to>
                                        <p:strVal val="visible"/>
                                      </p:to>
                                    </p:set>
                                    <p:animEffect transition="in" filter="wipe(up)">
                                      <p:cBhvr>
                                        <p:cTn id="17" dur="500"/>
                                        <p:tgtEl>
                                          <p:spTgt spid="21508">
                                            <p:txEl>
                                              <p:pRg st="14" end="14"/>
                                            </p:txEl>
                                          </p:spTgt>
                                        </p:tgtEl>
                                      </p:cBhvr>
                                    </p:animEffect>
                                  </p:childTnLst>
                                </p:cTn>
                              </p:par>
                              <p:par>
                                <p:cTn id="18" presetID="22" presetClass="entr" presetSubtype="1" fill="hold" nodeType="withEffect">
                                  <p:stCondLst>
                                    <p:cond delay="0"/>
                                  </p:stCondLst>
                                  <p:childTnLst>
                                    <p:set>
                                      <p:cBhvr>
                                        <p:cTn id="19" dur="1" fill="hold">
                                          <p:stCondLst>
                                            <p:cond delay="0"/>
                                          </p:stCondLst>
                                        </p:cTn>
                                        <p:tgtEl>
                                          <p:spTgt spid="21508">
                                            <p:txEl>
                                              <p:pRg st="15" end="15"/>
                                            </p:txEl>
                                          </p:spTgt>
                                        </p:tgtEl>
                                        <p:attrNameLst>
                                          <p:attrName>style.visibility</p:attrName>
                                        </p:attrNameLst>
                                      </p:cBhvr>
                                      <p:to>
                                        <p:strVal val="visible"/>
                                      </p:to>
                                    </p:set>
                                    <p:animEffect transition="in" filter="wipe(up)">
                                      <p:cBhvr>
                                        <p:cTn id="20" dur="500"/>
                                        <p:tgtEl>
                                          <p:spTgt spid="21508">
                                            <p:txEl>
                                              <p:pRg st="15" end="15"/>
                                            </p:txEl>
                                          </p:spTgt>
                                        </p:tgtEl>
                                      </p:cBhvr>
                                    </p:animEffect>
                                  </p:childTnLst>
                                </p:cTn>
                              </p:par>
                              <p:par>
                                <p:cTn id="21" presetID="22" presetClass="entr" presetSubtype="1" fill="hold" nodeType="withEffect">
                                  <p:stCondLst>
                                    <p:cond delay="0"/>
                                  </p:stCondLst>
                                  <p:childTnLst>
                                    <p:set>
                                      <p:cBhvr>
                                        <p:cTn id="22" dur="1" fill="hold">
                                          <p:stCondLst>
                                            <p:cond delay="0"/>
                                          </p:stCondLst>
                                        </p:cTn>
                                        <p:tgtEl>
                                          <p:spTgt spid="21508">
                                            <p:txEl>
                                              <p:pRg st="16" end="16"/>
                                            </p:txEl>
                                          </p:spTgt>
                                        </p:tgtEl>
                                        <p:attrNameLst>
                                          <p:attrName>style.visibility</p:attrName>
                                        </p:attrNameLst>
                                      </p:cBhvr>
                                      <p:to>
                                        <p:strVal val="visible"/>
                                      </p:to>
                                    </p:set>
                                    <p:animEffect transition="in" filter="wipe(up)">
                                      <p:cBhvr>
                                        <p:cTn id="23" dur="500"/>
                                        <p:tgtEl>
                                          <p:spTgt spid="21508">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25" descr="未标题-1 拷贝"/>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3300" y="749300"/>
            <a:ext cx="5384800" cy="610870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71366" name="Rectangle 6"/>
          <p:cNvSpPr>
            <a:spLocks noChangeArrowheads="1"/>
          </p:cNvSpPr>
          <p:nvPr/>
        </p:nvSpPr>
        <p:spPr bwMode="auto">
          <a:xfrm>
            <a:off x="3757613" y="1292225"/>
            <a:ext cx="1042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A</a:t>
            </a:r>
            <a:r>
              <a:rPr kumimoji="0" lang="zh-CN" altLang="en-US" sz="1400" b="1">
                <a:latin typeface="Verdana" panose="020B0604030504040204" pitchFamily="34" charset="0"/>
              </a:rPr>
              <a:t>执行</a:t>
            </a:r>
            <a:endParaRPr kumimoji="0" lang="zh-CN" altLang="en-US" sz="1400" b="1">
              <a:latin typeface="Verdana" panose="020B0604030504040204" pitchFamily="34" charset="0"/>
            </a:endParaRPr>
          </a:p>
        </p:txBody>
      </p:sp>
      <p:sp>
        <p:nvSpPr>
          <p:cNvPr id="271368" name="Rectangle 8"/>
          <p:cNvSpPr>
            <a:spLocks noChangeArrowheads="1"/>
          </p:cNvSpPr>
          <p:nvPr/>
        </p:nvSpPr>
        <p:spPr bwMode="auto">
          <a:xfrm>
            <a:off x="3781425" y="5891213"/>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C</a:t>
            </a:r>
            <a:r>
              <a:rPr kumimoji="0" lang="zh-CN" altLang="en-US" sz="1400" b="1">
                <a:latin typeface="Verdana" panose="020B0604030504040204" pitchFamily="34" charset="0"/>
              </a:rPr>
              <a:t>执行</a:t>
            </a:r>
            <a:endParaRPr kumimoji="0" lang="zh-CN" altLang="en-US" sz="1400" b="1">
              <a:latin typeface="Verdana" panose="020B0604030504040204" pitchFamily="34" charset="0"/>
            </a:endParaRPr>
          </a:p>
        </p:txBody>
      </p:sp>
      <p:sp>
        <p:nvSpPr>
          <p:cNvPr id="271369" name="Rectangle 9"/>
          <p:cNvSpPr>
            <a:spLocks noChangeArrowheads="1"/>
          </p:cNvSpPr>
          <p:nvPr/>
        </p:nvSpPr>
        <p:spPr bwMode="auto">
          <a:xfrm>
            <a:off x="6578600" y="3127375"/>
            <a:ext cx="152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A</a:t>
            </a:r>
            <a:r>
              <a:rPr kumimoji="0" lang="zh-CN" altLang="en-US" sz="1400" b="1">
                <a:latin typeface="Verdana" panose="020B0604030504040204" pitchFamily="34" charset="0"/>
              </a:rPr>
              <a:t>执行（续）</a:t>
            </a:r>
            <a:endParaRPr kumimoji="0" lang="zh-CN" altLang="en-US" sz="1400" b="1">
              <a:latin typeface="Verdana" panose="020B0604030504040204" pitchFamily="34" charset="0"/>
            </a:endParaRPr>
          </a:p>
        </p:txBody>
      </p:sp>
      <p:sp>
        <p:nvSpPr>
          <p:cNvPr id="271370" name="Rectangle 10"/>
          <p:cNvSpPr>
            <a:spLocks noChangeArrowheads="1"/>
          </p:cNvSpPr>
          <p:nvPr/>
        </p:nvSpPr>
        <p:spPr bwMode="auto">
          <a:xfrm>
            <a:off x="6626225" y="5602288"/>
            <a:ext cx="152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C</a:t>
            </a:r>
            <a:r>
              <a:rPr kumimoji="0" lang="zh-CN" altLang="en-US" sz="1400" b="1">
                <a:latin typeface="Verdana" panose="020B0604030504040204" pitchFamily="34" charset="0"/>
              </a:rPr>
              <a:t>执行（续）</a:t>
            </a:r>
            <a:endParaRPr kumimoji="0" lang="zh-CN" altLang="en-US" sz="1400" b="1">
              <a:latin typeface="Verdana" panose="020B0604030504040204" pitchFamily="34" charset="0"/>
            </a:endParaRPr>
          </a:p>
        </p:txBody>
      </p:sp>
      <p:sp>
        <p:nvSpPr>
          <p:cNvPr id="271371" name="Rectangle 11"/>
          <p:cNvSpPr>
            <a:spLocks noChangeArrowheads="1"/>
          </p:cNvSpPr>
          <p:nvPr/>
        </p:nvSpPr>
        <p:spPr bwMode="auto">
          <a:xfrm>
            <a:off x="3910013" y="19621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71372" name="Rectangle 12"/>
          <p:cNvSpPr>
            <a:spLocks noChangeArrowheads="1"/>
          </p:cNvSpPr>
          <p:nvPr/>
        </p:nvSpPr>
        <p:spPr bwMode="auto">
          <a:xfrm>
            <a:off x="6691313" y="11747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71373" name="Rectangle 13"/>
          <p:cNvSpPr>
            <a:spLocks noChangeArrowheads="1"/>
          </p:cNvSpPr>
          <p:nvPr/>
        </p:nvSpPr>
        <p:spPr bwMode="auto">
          <a:xfrm>
            <a:off x="6691313" y="38036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71374" name="Rectangle 14"/>
          <p:cNvSpPr>
            <a:spLocks noChangeArrowheads="1"/>
          </p:cNvSpPr>
          <p:nvPr/>
        </p:nvSpPr>
        <p:spPr bwMode="auto">
          <a:xfrm>
            <a:off x="3933825" y="29051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5" name="Rectangle 15"/>
          <p:cNvSpPr>
            <a:spLocks noChangeArrowheads="1"/>
          </p:cNvSpPr>
          <p:nvPr/>
        </p:nvSpPr>
        <p:spPr bwMode="auto">
          <a:xfrm>
            <a:off x="3943350" y="50006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6" name="Rectangle 16"/>
          <p:cNvSpPr>
            <a:spLocks noChangeArrowheads="1"/>
          </p:cNvSpPr>
          <p:nvPr/>
        </p:nvSpPr>
        <p:spPr bwMode="auto">
          <a:xfrm>
            <a:off x="6707188" y="19780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7" name="Rectangle 17"/>
          <p:cNvSpPr>
            <a:spLocks noChangeArrowheads="1"/>
          </p:cNvSpPr>
          <p:nvPr/>
        </p:nvSpPr>
        <p:spPr bwMode="auto">
          <a:xfrm>
            <a:off x="6705600" y="46196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调度程序</a:t>
            </a:r>
            <a:endParaRPr kumimoji="0" lang="zh-CN" altLang="en-US" sz="1400" b="1">
              <a:latin typeface="Verdana" panose="020B0604030504040204" pitchFamily="34" charset="0"/>
            </a:endParaRPr>
          </a:p>
        </p:txBody>
      </p:sp>
      <p:sp>
        <p:nvSpPr>
          <p:cNvPr id="271378" name="Rectangle 18"/>
          <p:cNvSpPr>
            <a:spLocks noChangeArrowheads="1"/>
          </p:cNvSpPr>
          <p:nvPr/>
        </p:nvSpPr>
        <p:spPr bwMode="auto">
          <a:xfrm>
            <a:off x="3829050" y="4292600"/>
            <a:ext cx="1243013"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400" b="1">
                <a:latin typeface="Verdana" panose="020B0604030504040204" pitchFamily="34" charset="0"/>
              </a:rPr>
              <a:t>I/O</a:t>
            </a:r>
            <a:r>
              <a:rPr kumimoji="0" lang="zh-CN" altLang="en-US" sz="1400" b="1">
                <a:latin typeface="Verdana" panose="020B0604030504040204" pitchFamily="34" charset="0"/>
              </a:rPr>
              <a:t>请求等待</a:t>
            </a:r>
            <a:endParaRPr kumimoji="0" lang="zh-CN" altLang="en-US" sz="1400" b="1">
              <a:latin typeface="Verdana" panose="020B0604030504040204" pitchFamily="34" charset="0"/>
            </a:endParaRPr>
          </a:p>
        </p:txBody>
      </p:sp>
      <p:sp>
        <p:nvSpPr>
          <p:cNvPr id="271379" name="Rectangle 19"/>
          <p:cNvSpPr>
            <a:spLocks noChangeArrowheads="1"/>
          </p:cNvSpPr>
          <p:nvPr/>
        </p:nvSpPr>
        <p:spPr bwMode="auto">
          <a:xfrm>
            <a:off x="6686550" y="640080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endParaRPr kumimoji="0" lang="zh-CN" altLang="en-US" sz="1400" b="1">
              <a:latin typeface="Verdana" panose="020B0604030504040204" pitchFamily="34" charset="0"/>
            </a:endParaRPr>
          </a:p>
        </p:txBody>
      </p:sp>
      <p:sp>
        <p:nvSpPr>
          <p:cNvPr id="22546" name="Rectangle 20"/>
          <p:cNvSpPr>
            <a:spLocks noChangeArrowheads="1"/>
          </p:cNvSpPr>
          <p:nvPr/>
        </p:nvSpPr>
        <p:spPr bwMode="auto">
          <a:xfrm>
            <a:off x="3735388" y="4305300"/>
            <a:ext cx="101600" cy="1905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1381" name="Rectangle 21"/>
          <p:cNvSpPr>
            <a:spLocks noChangeArrowheads="1"/>
          </p:cNvSpPr>
          <p:nvPr/>
        </p:nvSpPr>
        <p:spPr bwMode="auto">
          <a:xfrm>
            <a:off x="246063" y="2719388"/>
            <a:ext cx="225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进程</a:t>
            </a:r>
            <a:r>
              <a:rPr kumimoji="0" lang="en-US" altLang="zh-CN"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ABC</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组合轨迹</a:t>
            </a:r>
            <a:b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br>
            <a:b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br>
            <a:r>
              <a:rPr kumimoji="0" lang="en-US" altLang="zh-CN"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 CPU</a:t>
            </a:r>
            <a:r>
              <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rPr>
              <a:t>调度轨迹</a:t>
            </a:r>
            <a:endParaRPr kumimoji="0" lang="zh-CN" altLang="en-US" sz="2000" b="1">
              <a:solidFill>
                <a:srgbClr val="006699"/>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71382" name="Line 22"/>
          <p:cNvSpPr>
            <a:spLocks noChangeShapeType="1"/>
          </p:cNvSpPr>
          <p:nvPr/>
        </p:nvSpPr>
        <p:spPr bwMode="auto">
          <a:xfrm>
            <a:off x="5019675" y="1712913"/>
            <a:ext cx="0" cy="4238625"/>
          </a:xfrm>
          <a:prstGeom prst="line">
            <a:avLst/>
          </a:prstGeom>
          <a:noFill/>
          <a:ln w="19050">
            <a:solidFill>
              <a:srgbClr val="A5002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1383" name="Line 23"/>
          <p:cNvSpPr>
            <a:spLocks noChangeShapeType="1"/>
          </p:cNvSpPr>
          <p:nvPr/>
        </p:nvSpPr>
        <p:spPr bwMode="auto">
          <a:xfrm>
            <a:off x="8186738" y="1722438"/>
            <a:ext cx="0" cy="4238625"/>
          </a:xfrm>
          <a:prstGeom prst="line">
            <a:avLst/>
          </a:prstGeom>
          <a:noFill/>
          <a:ln w="19050">
            <a:solidFill>
              <a:srgbClr val="A5002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1386" name="Rectangle 26"/>
          <p:cNvSpPr>
            <a:spLocks noChangeArrowheads="1"/>
          </p:cNvSpPr>
          <p:nvPr/>
        </p:nvSpPr>
        <p:spPr bwMode="auto">
          <a:xfrm>
            <a:off x="3781425" y="3598863"/>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B</a:t>
            </a:r>
            <a:r>
              <a:rPr kumimoji="0" lang="zh-CN" altLang="en-US" sz="1400" b="1">
                <a:latin typeface="Verdana" panose="020B0604030504040204" pitchFamily="34" charset="0"/>
              </a:rPr>
              <a:t>执行</a:t>
            </a:r>
            <a:endParaRPr kumimoji="0" lang="zh-CN" altLang="en-US" sz="1400" b="1">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1381"/>
                                        </p:tgtEl>
                                        <p:attrNameLst>
                                          <p:attrName>style.visibility</p:attrName>
                                        </p:attrNameLst>
                                      </p:cBhvr>
                                      <p:to>
                                        <p:strVal val="visible"/>
                                      </p:to>
                                    </p:set>
                                    <p:anim calcmode="lin" valueType="num">
                                      <p:cBhvr additive="base">
                                        <p:cTn id="7" dur="500" fill="hold"/>
                                        <p:tgtEl>
                                          <p:spTgt spid="271381"/>
                                        </p:tgtEl>
                                        <p:attrNameLst>
                                          <p:attrName>ppt_x</p:attrName>
                                        </p:attrNameLst>
                                      </p:cBhvr>
                                      <p:tavLst>
                                        <p:tav tm="0">
                                          <p:val>
                                            <p:strVal val="0-#ppt_w/2"/>
                                          </p:val>
                                        </p:tav>
                                        <p:tav tm="100000">
                                          <p:val>
                                            <p:strVal val="#ppt_x"/>
                                          </p:val>
                                        </p:tav>
                                      </p:tavLst>
                                    </p:anim>
                                    <p:anim calcmode="lin" valueType="num">
                                      <p:cBhvr additive="base">
                                        <p:cTn id="8" dur="500" fill="hold"/>
                                        <p:tgtEl>
                                          <p:spTgt spid="2713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71382"/>
                                        </p:tgtEl>
                                        <p:attrNameLst>
                                          <p:attrName>style.visibility</p:attrName>
                                        </p:attrNameLst>
                                      </p:cBhvr>
                                      <p:to>
                                        <p:strVal val="visible"/>
                                      </p:to>
                                    </p:set>
                                    <p:animEffect transition="in" filter="wipe(up)">
                                      <p:cBhvr>
                                        <p:cTn id="13" dur="500"/>
                                        <p:tgtEl>
                                          <p:spTgt spid="271382"/>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71383"/>
                                        </p:tgtEl>
                                        <p:attrNameLst>
                                          <p:attrName>style.visibility</p:attrName>
                                        </p:attrNameLst>
                                      </p:cBhvr>
                                      <p:to>
                                        <p:strVal val="visible"/>
                                      </p:to>
                                    </p:set>
                                    <p:animEffect transition="in" filter="wipe(up)">
                                      <p:cBhvr>
                                        <p:cTn id="17" dur="500"/>
                                        <p:tgtEl>
                                          <p:spTgt spid="2713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1366"/>
                                        </p:tgtEl>
                                        <p:attrNameLst>
                                          <p:attrName>style.visibility</p:attrName>
                                        </p:attrNameLst>
                                      </p:cBhvr>
                                      <p:to>
                                        <p:strVal val="visible"/>
                                      </p:to>
                                    </p:set>
                                    <p:animEffect transition="in" filter="wipe(up)">
                                      <p:cBhvr>
                                        <p:cTn id="22" dur="500"/>
                                        <p:tgtEl>
                                          <p:spTgt spid="2713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71371"/>
                                        </p:tgtEl>
                                        <p:attrNameLst>
                                          <p:attrName>style.visibility</p:attrName>
                                        </p:attrNameLst>
                                      </p:cBhvr>
                                      <p:to>
                                        <p:strVal val="visible"/>
                                      </p:to>
                                    </p:set>
                                    <p:animEffect transition="in" filter="wipe(up)">
                                      <p:cBhvr>
                                        <p:cTn id="27" dur="500"/>
                                        <p:tgtEl>
                                          <p:spTgt spid="2713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1374"/>
                                        </p:tgtEl>
                                        <p:attrNameLst>
                                          <p:attrName>style.visibility</p:attrName>
                                        </p:attrNameLst>
                                      </p:cBhvr>
                                      <p:to>
                                        <p:strVal val="visible"/>
                                      </p:to>
                                    </p:set>
                                    <p:animEffect transition="in" filter="wipe(up)">
                                      <p:cBhvr>
                                        <p:cTn id="32" dur="500"/>
                                        <p:tgtEl>
                                          <p:spTgt spid="2713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1386"/>
                                        </p:tgtEl>
                                        <p:attrNameLst>
                                          <p:attrName>style.visibility</p:attrName>
                                        </p:attrNameLst>
                                      </p:cBhvr>
                                      <p:to>
                                        <p:strVal val="visible"/>
                                      </p:to>
                                    </p:set>
                                    <p:animEffect transition="in" filter="wipe(up)">
                                      <p:cBhvr>
                                        <p:cTn id="37" dur="500"/>
                                        <p:tgtEl>
                                          <p:spTgt spid="2713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71378"/>
                                        </p:tgtEl>
                                        <p:attrNameLst>
                                          <p:attrName>style.visibility</p:attrName>
                                        </p:attrNameLst>
                                      </p:cBhvr>
                                      <p:to>
                                        <p:strVal val="visible"/>
                                      </p:to>
                                    </p:set>
                                    <p:animEffect transition="in" filter="wipe(up)">
                                      <p:cBhvr>
                                        <p:cTn id="42" dur="500"/>
                                        <p:tgtEl>
                                          <p:spTgt spid="2713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71375"/>
                                        </p:tgtEl>
                                        <p:attrNameLst>
                                          <p:attrName>style.visibility</p:attrName>
                                        </p:attrNameLst>
                                      </p:cBhvr>
                                      <p:to>
                                        <p:strVal val="visible"/>
                                      </p:to>
                                    </p:set>
                                    <p:animEffect transition="in" filter="wipe(up)">
                                      <p:cBhvr>
                                        <p:cTn id="47" dur="500"/>
                                        <p:tgtEl>
                                          <p:spTgt spid="2713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71368"/>
                                        </p:tgtEl>
                                        <p:attrNameLst>
                                          <p:attrName>style.visibility</p:attrName>
                                        </p:attrNameLst>
                                      </p:cBhvr>
                                      <p:to>
                                        <p:strVal val="visible"/>
                                      </p:to>
                                    </p:set>
                                    <p:animEffect transition="in" filter="wipe(up)">
                                      <p:cBhvr>
                                        <p:cTn id="52" dur="500"/>
                                        <p:tgtEl>
                                          <p:spTgt spid="2713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71372"/>
                                        </p:tgtEl>
                                        <p:attrNameLst>
                                          <p:attrName>style.visibility</p:attrName>
                                        </p:attrNameLst>
                                      </p:cBhvr>
                                      <p:to>
                                        <p:strVal val="visible"/>
                                      </p:to>
                                    </p:set>
                                    <p:animEffect transition="in" filter="wipe(up)">
                                      <p:cBhvr>
                                        <p:cTn id="57" dur="500"/>
                                        <p:tgtEl>
                                          <p:spTgt spid="2713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71376"/>
                                        </p:tgtEl>
                                        <p:attrNameLst>
                                          <p:attrName>style.visibility</p:attrName>
                                        </p:attrNameLst>
                                      </p:cBhvr>
                                      <p:to>
                                        <p:strVal val="visible"/>
                                      </p:to>
                                    </p:set>
                                    <p:animEffect transition="in" filter="wipe(up)">
                                      <p:cBhvr>
                                        <p:cTn id="62" dur="500"/>
                                        <p:tgtEl>
                                          <p:spTgt spid="2713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71369"/>
                                        </p:tgtEl>
                                        <p:attrNameLst>
                                          <p:attrName>style.visibility</p:attrName>
                                        </p:attrNameLst>
                                      </p:cBhvr>
                                      <p:to>
                                        <p:strVal val="visible"/>
                                      </p:to>
                                    </p:set>
                                    <p:animEffect transition="in" filter="wipe(up)">
                                      <p:cBhvr>
                                        <p:cTn id="67" dur="500"/>
                                        <p:tgtEl>
                                          <p:spTgt spid="27136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71373"/>
                                        </p:tgtEl>
                                        <p:attrNameLst>
                                          <p:attrName>style.visibility</p:attrName>
                                        </p:attrNameLst>
                                      </p:cBhvr>
                                      <p:to>
                                        <p:strVal val="visible"/>
                                      </p:to>
                                    </p:set>
                                    <p:animEffect transition="in" filter="wipe(up)">
                                      <p:cBhvr>
                                        <p:cTn id="72" dur="500"/>
                                        <p:tgtEl>
                                          <p:spTgt spid="2713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71377"/>
                                        </p:tgtEl>
                                        <p:attrNameLst>
                                          <p:attrName>style.visibility</p:attrName>
                                        </p:attrNameLst>
                                      </p:cBhvr>
                                      <p:to>
                                        <p:strVal val="visible"/>
                                      </p:to>
                                    </p:set>
                                    <p:animEffect transition="in" filter="wipe(up)">
                                      <p:cBhvr>
                                        <p:cTn id="77" dur="500"/>
                                        <p:tgtEl>
                                          <p:spTgt spid="27137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71370"/>
                                        </p:tgtEl>
                                        <p:attrNameLst>
                                          <p:attrName>style.visibility</p:attrName>
                                        </p:attrNameLst>
                                      </p:cBhvr>
                                      <p:to>
                                        <p:strVal val="visible"/>
                                      </p:to>
                                    </p:set>
                                    <p:animEffect transition="in" filter="wipe(up)">
                                      <p:cBhvr>
                                        <p:cTn id="82" dur="500"/>
                                        <p:tgtEl>
                                          <p:spTgt spid="27137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71379"/>
                                        </p:tgtEl>
                                        <p:attrNameLst>
                                          <p:attrName>style.visibility</p:attrName>
                                        </p:attrNameLst>
                                      </p:cBhvr>
                                      <p:to>
                                        <p:strVal val="visible"/>
                                      </p:to>
                                    </p:set>
                                    <p:animEffect transition="in" filter="wipe(up)">
                                      <p:cBhvr>
                                        <p:cTn id="87" dur="500"/>
                                        <p:tgtEl>
                                          <p:spTgt spid="27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bldLvl="0" animBg="1"/>
      <p:bldP spid="271368" grpId="0" bldLvl="0" animBg="1"/>
      <p:bldP spid="271369" grpId="0" bldLvl="0" animBg="1"/>
      <p:bldP spid="271370" grpId="0" bldLvl="0" animBg="1"/>
      <p:bldP spid="271371" grpId="0" bldLvl="0" animBg="1"/>
      <p:bldP spid="271372" grpId="0" bldLvl="0" animBg="1"/>
      <p:bldP spid="271373" grpId="0" bldLvl="0" animBg="1"/>
      <p:bldP spid="271374" grpId="0" bldLvl="0" animBg="1"/>
      <p:bldP spid="271375" grpId="0" bldLvl="0" animBg="1"/>
      <p:bldP spid="271376" grpId="0" bldLvl="0" animBg="1"/>
      <p:bldP spid="271377" grpId="0" bldLvl="0" animBg="1"/>
      <p:bldP spid="271378" grpId="0" bldLvl="0" animBg="1"/>
      <p:bldP spid="271379" grpId="0" bldLvl="0" animBg="1"/>
      <p:bldP spid="271381" grpId="0"/>
      <p:bldP spid="271382" grpId="0" bldLvl="0" animBg="1"/>
      <p:bldP spid="271383" grpId="0" bldLvl="0" animBg="1"/>
      <p:bldP spid="27138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1073150" y="1655763"/>
            <a:ext cx="717391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780" indent="-27178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1100"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4958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067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639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11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783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atinLnBrk="0">
              <a:spcBef>
                <a:spcPts val="600"/>
              </a:spcBef>
              <a:spcAft>
                <a:spcPts val="600"/>
              </a:spcAft>
              <a:buFont typeface="Wingdings" panose="05000000000000000000" pitchFamily="2" charset="2"/>
              <a:buChar char="l"/>
            </a:pPr>
            <a:r>
              <a:rPr lang="zh-CN" altLang="en-US" sz="2000" b="1">
                <a:solidFill>
                  <a:schemeClr val="tx1"/>
                </a:solidFill>
                <a:ea typeface="宋体" panose="02010600030101010101" pitchFamily="2" charset="-122"/>
              </a:rPr>
              <a:t>进程执行时的间断性，决定了进程可能具有多种状态</a:t>
            </a:r>
            <a:endParaRPr lang="zh-CN" altLang="en-US" sz="2000" b="1">
              <a:solidFill>
                <a:schemeClr val="tx1"/>
              </a:solidFill>
              <a:ea typeface="宋体" panose="02010600030101010101" pitchFamily="2" charset="-122"/>
            </a:endParaRPr>
          </a:p>
          <a:p>
            <a:pPr latinLnBrk="0">
              <a:spcBef>
                <a:spcPts val="600"/>
              </a:spcBef>
              <a:spcAft>
                <a:spcPts val="600"/>
              </a:spcAft>
              <a:buFont typeface="Wingdings" panose="05000000000000000000" pitchFamily="2" charset="2"/>
              <a:buChar char="l"/>
            </a:pPr>
            <a:r>
              <a:rPr lang="zh-CN" altLang="en-US" sz="2000" b="1">
                <a:solidFill>
                  <a:schemeClr val="tx1"/>
                </a:solidFill>
                <a:ea typeface="宋体" panose="02010600030101010101" pitchFamily="2" charset="-122"/>
              </a:rPr>
              <a:t>运行中的进程至少具有以下三种基本状态</a:t>
            </a:r>
            <a:endParaRPr lang="zh-CN" altLang="en-US" sz="2000" b="1">
              <a:solidFill>
                <a:schemeClr val="tx1"/>
              </a:solidFill>
              <a:ea typeface="宋体" panose="02010600030101010101" pitchFamily="2" charset="-122"/>
            </a:endParaRPr>
          </a:p>
          <a:p>
            <a:pPr latinLnBrk="0">
              <a:spcBef>
                <a:spcPts val="600"/>
              </a:spcBef>
              <a:spcAft>
                <a:spcPts val="600"/>
              </a:spcAft>
              <a:buFont typeface="Monotype Sorts" charset="2"/>
              <a:buNone/>
            </a:pPr>
            <a:r>
              <a:rPr lang="zh-CN" altLang="en-US" sz="2000" b="1">
                <a:ea typeface="宋体" panose="02010600030101010101" pitchFamily="2" charset="-122"/>
              </a:rPr>
              <a:t>（</a:t>
            </a:r>
            <a:r>
              <a:rPr lang="en-US" altLang="zh-CN" sz="2000" b="1">
                <a:ea typeface="宋体" panose="02010600030101010101" pitchFamily="2" charset="-122"/>
              </a:rPr>
              <a:t>1</a:t>
            </a:r>
            <a:r>
              <a:rPr lang="zh-CN" altLang="en-US" sz="2000" b="1">
                <a:ea typeface="宋体" panose="02010600030101010101" pitchFamily="2" charset="-122"/>
              </a:rPr>
              <a:t>）</a:t>
            </a:r>
            <a:r>
              <a:rPr lang="zh-CN" altLang="en-US" sz="2000" b="1">
                <a:solidFill>
                  <a:srgbClr val="000099"/>
                </a:solidFill>
                <a:ea typeface="宋体" panose="02010600030101010101" pitchFamily="2" charset="-122"/>
              </a:rPr>
              <a:t>就绪状态</a:t>
            </a:r>
            <a:r>
              <a:rPr lang="zh-CN" altLang="en-US" sz="2000" b="1">
                <a:ea typeface="宋体" panose="02010600030101010101" pitchFamily="2" charset="-122"/>
              </a:rPr>
              <a:t>  </a:t>
            </a:r>
            <a:r>
              <a:rPr lang="en-US" altLang="zh-CN" sz="2000" b="1">
                <a:ea typeface="宋体" panose="02010600030101010101" pitchFamily="2" charset="-122"/>
              </a:rPr>
              <a:t>–  </a:t>
            </a:r>
            <a:r>
              <a:rPr lang="zh-CN" altLang="en-US" sz="2000" b="1">
                <a:ea typeface="宋体" panose="02010600030101010101" pitchFamily="2" charset="-122"/>
              </a:rPr>
              <a:t>在某时刻，进程已获得除处理机以外的所有</a:t>
            </a:r>
            <a:br>
              <a:rPr lang="zh-CN" altLang="en-US" sz="2000" b="1">
                <a:ea typeface="宋体" panose="02010600030101010101" pitchFamily="2" charset="-122"/>
              </a:rPr>
            </a:br>
            <a:r>
              <a:rPr lang="zh-CN" altLang="en-US" sz="2000" b="1">
                <a:ea typeface="宋体" panose="02010600030101010101" pitchFamily="2" charset="-122"/>
              </a:rPr>
              <a:t>                          资源，一旦分到了处理机就可以立即执行</a:t>
            </a:r>
            <a:endParaRPr lang="zh-CN" altLang="en-US" sz="2000" b="1">
              <a:ea typeface="宋体" panose="02010600030101010101" pitchFamily="2" charset="-122"/>
            </a:endParaRPr>
          </a:p>
          <a:p>
            <a:pPr latinLnBrk="0">
              <a:spcBef>
                <a:spcPts val="600"/>
              </a:spcBef>
              <a:spcAft>
                <a:spcPts val="600"/>
              </a:spcAft>
              <a:buFont typeface="Monotype Sorts" charset="2"/>
              <a:buNone/>
            </a:pPr>
            <a:r>
              <a:rPr lang="zh-CN" altLang="en-US" sz="2000" b="1">
                <a:ea typeface="宋体" panose="02010600030101010101" pitchFamily="2" charset="-122"/>
              </a:rPr>
              <a:t>（</a:t>
            </a:r>
            <a:r>
              <a:rPr lang="en-US" altLang="zh-CN" sz="2000" b="1">
                <a:ea typeface="宋体" panose="02010600030101010101" pitchFamily="2" charset="-122"/>
              </a:rPr>
              <a:t>2</a:t>
            </a:r>
            <a:r>
              <a:rPr lang="zh-CN" altLang="en-US" sz="2000" b="1">
                <a:ea typeface="宋体" panose="02010600030101010101" pitchFamily="2" charset="-122"/>
              </a:rPr>
              <a:t>）</a:t>
            </a:r>
            <a:r>
              <a:rPr lang="zh-CN" altLang="en-US" sz="2000" b="1">
                <a:solidFill>
                  <a:srgbClr val="000099"/>
                </a:solidFill>
                <a:ea typeface="宋体" panose="02010600030101010101" pitchFamily="2" charset="-122"/>
              </a:rPr>
              <a:t>运行状态</a:t>
            </a:r>
            <a:r>
              <a:rPr lang="zh-CN" altLang="en-US" sz="2000" b="1">
                <a:ea typeface="宋体" panose="02010600030101010101" pitchFamily="2" charset="-122"/>
              </a:rPr>
              <a:t>  </a:t>
            </a:r>
            <a:r>
              <a:rPr lang="en-US" altLang="zh-CN" sz="2000" b="1">
                <a:ea typeface="宋体" panose="02010600030101010101" pitchFamily="2" charset="-122"/>
              </a:rPr>
              <a:t>– </a:t>
            </a:r>
            <a:r>
              <a:rPr lang="zh-CN" altLang="en-US" sz="2000" b="1">
                <a:ea typeface="宋体" panose="02010600030101010101" pitchFamily="2" charset="-122"/>
              </a:rPr>
              <a:t> 进程已经获得必要资源，并占有处理机运行</a:t>
            </a:r>
            <a:endParaRPr lang="zh-CN" altLang="en-US" sz="2000" b="1">
              <a:ea typeface="宋体" panose="02010600030101010101" pitchFamily="2" charset="-122"/>
            </a:endParaRPr>
          </a:p>
          <a:p>
            <a:pPr latinLnBrk="0">
              <a:spcBef>
                <a:spcPts val="600"/>
              </a:spcBef>
              <a:spcAft>
                <a:spcPts val="600"/>
              </a:spcAft>
              <a:buFont typeface="Monotype Sorts" charset="2"/>
              <a:buNone/>
            </a:pPr>
            <a:r>
              <a:rPr lang="zh-CN" altLang="en-US" sz="2000" b="1">
                <a:ea typeface="宋体" panose="02010600030101010101" pitchFamily="2" charset="-122"/>
              </a:rPr>
              <a:t>（</a:t>
            </a:r>
            <a:r>
              <a:rPr lang="en-US" altLang="zh-CN" sz="2000" b="1">
                <a:ea typeface="宋体" panose="02010600030101010101" pitchFamily="2" charset="-122"/>
              </a:rPr>
              <a:t>3</a:t>
            </a:r>
            <a:r>
              <a:rPr lang="zh-CN" altLang="en-US" sz="2000" b="1">
                <a:ea typeface="宋体" panose="02010600030101010101" pitchFamily="2" charset="-122"/>
              </a:rPr>
              <a:t>）</a:t>
            </a:r>
            <a:r>
              <a:rPr lang="zh-CN" altLang="en-US" sz="2000" b="1">
                <a:solidFill>
                  <a:srgbClr val="000099"/>
                </a:solidFill>
                <a:ea typeface="宋体" panose="02010600030101010101" pitchFamily="2" charset="-122"/>
              </a:rPr>
              <a:t>阻塞状态</a:t>
            </a:r>
            <a:r>
              <a:rPr lang="zh-CN" altLang="en-US" sz="2000" b="1">
                <a:ea typeface="宋体" panose="02010600030101010101" pitchFamily="2" charset="-122"/>
              </a:rPr>
              <a:t>  </a:t>
            </a:r>
            <a:r>
              <a:rPr lang="en-US" altLang="zh-CN" sz="2000" b="1">
                <a:ea typeface="宋体" panose="02010600030101010101" pitchFamily="2" charset="-122"/>
              </a:rPr>
              <a:t>– </a:t>
            </a:r>
            <a:r>
              <a:rPr lang="zh-CN" altLang="en-US" sz="2000" b="1">
                <a:ea typeface="宋体" panose="02010600030101010101" pitchFamily="2" charset="-122"/>
              </a:rPr>
              <a:t> 正在执行的进程，由于发生某事件而暂时无</a:t>
            </a:r>
            <a:br>
              <a:rPr lang="zh-CN" altLang="en-US" sz="2000" b="1">
                <a:ea typeface="宋体" panose="02010600030101010101" pitchFamily="2" charset="-122"/>
              </a:rPr>
            </a:br>
            <a:r>
              <a:rPr lang="zh-CN" altLang="en-US" sz="2000" b="1">
                <a:ea typeface="宋体" panose="02010600030101010101" pitchFamily="2" charset="-122"/>
              </a:rPr>
              <a:t>                          法执行下去</a:t>
            </a:r>
            <a:endParaRPr lang="zh-CN" altLang="en-US" sz="2000" b="1">
              <a:ea typeface="宋体" panose="02010600030101010101" pitchFamily="2" charset="-122"/>
            </a:endParaRPr>
          </a:p>
          <a:p>
            <a:pPr latinLnBrk="0">
              <a:spcBef>
                <a:spcPts val="600"/>
              </a:spcBef>
              <a:spcAft>
                <a:spcPts val="600"/>
              </a:spcAft>
              <a:buFont typeface="Monotype Sorts" charset="2"/>
              <a:buNone/>
            </a:pPr>
            <a:endParaRPr lang="zh-CN" altLang="en-US" sz="800" b="1">
              <a:ea typeface="宋体" panose="02010600030101010101" pitchFamily="2" charset="-122"/>
            </a:endParaRPr>
          </a:p>
          <a:p>
            <a:pPr latinLnBrk="0">
              <a:spcBef>
                <a:spcPts val="600"/>
              </a:spcBef>
              <a:spcAft>
                <a:spcPts val="600"/>
              </a:spcAft>
              <a:buFont typeface="Wingdings" panose="05000000000000000000" pitchFamily="2" charset="2"/>
              <a:buChar char="l"/>
            </a:pPr>
            <a:r>
              <a:rPr lang="zh-CN" altLang="en-US" sz="2000" b="1">
                <a:ea typeface="宋体" panose="02010600030101010101" pitchFamily="2" charset="-122"/>
              </a:rPr>
              <a:t>进程是有</a:t>
            </a:r>
            <a:r>
              <a:rPr lang="zh-CN" altLang="en-US" sz="2000" b="1">
                <a:gradFill>
                  <a:gsLst>
                    <a:gs pos="0">
                      <a:srgbClr val="007BD3"/>
                    </a:gs>
                    <a:gs pos="100000">
                      <a:srgbClr val="034373"/>
                    </a:gs>
                  </a:gsLst>
                  <a:lin scaled="0"/>
                </a:gradFill>
                <a:ea typeface="宋体" panose="02010600030101010101" pitchFamily="2" charset="-122"/>
              </a:rPr>
              <a:t>生命周期</a:t>
            </a:r>
            <a:r>
              <a:rPr lang="zh-CN" altLang="en-US" sz="2000" b="1">
                <a:ea typeface="宋体" panose="02010600030101010101" pitchFamily="2" charset="-122"/>
              </a:rPr>
              <a:t>的，它的状态随着</a:t>
            </a:r>
            <a:r>
              <a:rPr lang="zh-CN" altLang="en-US" sz="2000" b="1">
                <a:gradFill>
                  <a:gsLst>
                    <a:gs pos="0">
                      <a:srgbClr val="007BD3"/>
                    </a:gs>
                    <a:gs pos="100000">
                      <a:srgbClr val="034373"/>
                    </a:gs>
                  </a:gsLst>
                  <a:lin scaled="0"/>
                </a:gradFill>
                <a:ea typeface="宋体" panose="02010600030101010101" pitchFamily="2" charset="-122"/>
              </a:rPr>
              <a:t>自身的推进</a:t>
            </a:r>
            <a:r>
              <a:rPr lang="zh-CN" altLang="en-US" sz="2000" b="1">
                <a:ea typeface="宋体" panose="02010600030101010101" pitchFamily="2" charset="-122"/>
              </a:rPr>
              <a:t>和</a:t>
            </a:r>
            <a:r>
              <a:rPr lang="zh-CN" altLang="en-US" sz="2000" b="1">
                <a:gradFill>
                  <a:gsLst>
                    <a:gs pos="0">
                      <a:srgbClr val="007BD3"/>
                    </a:gs>
                    <a:gs pos="100000">
                      <a:srgbClr val="034373"/>
                    </a:gs>
                  </a:gsLst>
                  <a:lin scaled="0"/>
                </a:gradFill>
                <a:ea typeface="宋体" panose="02010600030101010101" pitchFamily="2" charset="-122"/>
              </a:rPr>
              <a:t>外界条件的变化</a:t>
            </a:r>
            <a:r>
              <a:rPr lang="zh-CN" altLang="en-US" sz="2000" b="1">
                <a:ea typeface="宋体" panose="02010600030101010101" pitchFamily="2" charset="-122"/>
              </a:rPr>
              <a:t>而发生变化</a:t>
            </a:r>
            <a:endParaRPr lang="zh-CN" altLang="en-US" sz="2000" b="1">
              <a:ea typeface="宋体" panose="02010600030101010101" pitchFamily="2" charset="-122"/>
            </a:endParaRPr>
          </a:p>
          <a:p>
            <a:pPr latinLnBrk="0">
              <a:spcBef>
                <a:spcPts val="600"/>
              </a:spcBef>
              <a:spcAft>
                <a:spcPts val="600"/>
              </a:spcAft>
              <a:buFont typeface="Wingdings" panose="05000000000000000000" pitchFamily="2" charset="2"/>
              <a:buChar char="l"/>
            </a:pPr>
            <a:r>
              <a:rPr lang="zh-CN" altLang="en-US" sz="2000" b="1">
                <a:ea typeface="宋体" panose="02010600030101010101" pitchFamily="2" charset="-122"/>
              </a:rPr>
              <a:t>可以用一个</a:t>
            </a:r>
            <a:r>
              <a:rPr lang="zh-CN" altLang="en-US" sz="2000" b="1">
                <a:gradFill>
                  <a:gsLst>
                    <a:gs pos="0">
                      <a:srgbClr val="007BD3"/>
                    </a:gs>
                    <a:gs pos="100000">
                      <a:srgbClr val="034373"/>
                    </a:gs>
                  </a:gsLst>
                  <a:lin scaled="0"/>
                </a:gradFill>
                <a:ea typeface="宋体" panose="02010600030101010101" pitchFamily="2" charset="-122"/>
              </a:rPr>
              <a:t>进程状态变化图</a:t>
            </a:r>
            <a:r>
              <a:rPr lang="zh-CN" altLang="en-US" sz="2000" b="1">
                <a:ea typeface="宋体" panose="02010600030101010101" pitchFamily="2" charset="-122"/>
              </a:rPr>
              <a:t>来说明系统中每个进程可能具备的状态，以及这些状态发生</a:t>
            </a:r>
            <a:r>
              <a:rPr lang="zh-CN" altLang="en-US" sz="2000" b="1">
                <a:solidFill>
                  <a:schemeClr val="tx1"/>
                </a:solidFill>
                <a:ea typeface="宋体" panose="02010600030101010101" pitchFamily="2" charset="-122"/>
              </a:rPr>
              <a:t>变化的可能原因</a:t>
            </a:r>
            <a:endParaRPr lang="zh-CN" altLang="en-US" sz="2000" b="1">
              <a:solidFill>
                <a:schemeClr val="tx1"/>
              </a:solidFill>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wipe(up)">
                                      <p:cBhvr>
                                        <p:cTn id="7" dur="500"/>
                                        <p:tgtEl>
                                          <p:spTgt spid="235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3555">
                                            <p:txEl>
                                              <p:pRg st="2" end="2"/>
                                            </p:txEl>
                                          </p:spTgt>
                                        </p:tgtEl>
                                        <p:attrNameLst>
                                          <p:attrName>style.visibility</p:attrName>
                                        </p:attrNameLst>
                                      </p:cBhvr>
                                      <p:to>
                                        <p:strVal val="visible"/>
                                      </p:to>
                                    </p:set>
                                    <p:animEffect transition="in" filter="wipe(up)">
                                      <p:cBhvr>
                                        <p:cTn id="12" dur="500"/>
                                        <p:tgtEl>
                                          <p:spTgt spid="235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3555">
                                            <p:txEl>
                                              <p:pRg st="3" end="3"/>
                                            </p:txEl>
                                          </p:spTgt>
                                        </p:tgtEl>
                                        <p:attrNameLst>
                                          <p:attrName>style.visibility</p:attrName>
                                        </p:attrNameLst>
                                      </p:cBhvr>
                                      <p:to>
                                        <p:strVal val="visible"/>
                                      </p:to>
                                    </p:set>
                                    <p:animEffect transition="in" filter="wipe(up)">
                                      <p:cBhvr>
                                        <p:cTn id="17" dur="500"/>
                                        <p:tgtEl>
                                          <p:spTgt spid="235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555">
                                            <p:txEl>
                                              <p:pRg st="4" end="4"/>
                                            </p:txEl>
                                          </p:spTgt>
                                        </p:tgtEl>
                                        <p:attrNameLst>
                                          <p:attrName>style.visibility</p:attrName>
                                        </p:attrNameLst>
                                      </p:cBhvr>
                                      <p:to>
                                        <p:strVal val="visible"/>
                                      </p:to>
                                    </p:set>
                                    <p:animEffect transition="in" filter="wipe(up)">
                                      <p:cBhvr>
                                        <p:cTn id="22" dur="500"/>
                                        <p:tgtEl>
                                          <p:spTgt spid="235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3555">
                                            <p:txEl>
                                              <p:pRg st="6" end="6"/>
                                            </p:txEl>
                                          </p:spTgt>
                                        </p:tgtEl>
                                        <p:attrNameLst>
                                          <p:attrName>style.visibility</p:attrName>
                                        </p:attrNameLst>
                                      </p:cBhvr>
                                      <p:to>
                                        <p:strVal val="visible"/>
                                      </p:to>
                                    </p:set>
                                    <p:animEffect transition="in" filter="wipe(up)">
                                      <p:cBhvr>
                                        <p:cTn id="27" dur="500"/>
                                        <p:tgtEl>
                                          <p:spTgt spid="2355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3555">
                                            <p:txEl>
                                              <p:pRg st="7" end="7"/>
                                            </p:txEl>
                                          </p:spTgt>
                                        </p:tgtEl>
                                        <p:attrNameLst>
                                          <p:attrName>style.visibility</p:attrName>
                                        </p:attrNameLst>
                                      </p:cBhvr>
                                      <p:to>
                                        <p:strVal val="visible"/>
                                      </p:to>
                                    </p:set>
                                    <p:animEffect transition="in" filter="wipe(up)">
                                      <p:cBhvr>
                                        <p:cTn id="32" dur="500"/>
                                        <p:tgtEl>
                                          <p:spTgt spid="23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ChangeArrowheads="1"/>
          </p:cNvSpPr>
          <p:nvPr/>
        </p:nvSpPr>
        <p:spPr bwMode="auto">
          <a:xfrm>
            <a:off x="801688" y="1486535"/>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进程三状态变迁图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4580" name="Oval 4"/>
          <p:cNvSpPr>
            <a:spLocks noChangeArrowheads="1"/>
          </p:cNvSpPr>
          <p:nvPr/>
        </p:nvSpPr>
        <p:spPr bwMode="auto">
          <a:xfrm>
            <a:off x="3716338" y="2083435"/>
            <a:ext cx="1042987" cy="611188"/>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1" name="Rectangle 5"/>
          <p:cNvSpPr>
            <a:spLocks noChangeArrowheads="1"/>
          </p:cNvSpPr>
          <p:nvPr/>
        </p:nvSpPr>
        <p:spPr bwMode="auto">
          <a:xfrm>
            <a:off x="3787775" y="2183448"/>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运行态</a:t>
            </a:r>
            <a:endParaRPr kumimoji="0" lang="zh-CN" altLang="en-US" sz="1800">
              <a:latin typeface="Verdana" panose="020B0604030504040204" pitchFamily="34" charset="0"/>
              <a:ea typeface="宋体" panose="02010600030101010101" pitchFamily="2" charset="-122"/>
            </a:endParaRPr>
          </a:p>
        </p:txBody>
      </p:sp>
      <p:sp>
        <p:nvSpPr>
          <p:cNvPr id="24582" name="Oval 6"/>
          <p:cNvSpPr>
            <a:spLocks noChangeArrowheads="1"/>
          </p:cNvSpPr>
          <p:nvPr/>
        </p:nvSpPr>
        <p:spPr bwMode="auto">
          <a:xfrm>
            <a:off x="2479675" y="4282123"/>
            <a:ext cx="1042988" cy="611187"/>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3" name="Rectangle 7"/>
          <p:cNvSpPr>
            <a:spLocks noChangeArrowheads="1"/>
          </p:cNvSpPr>
          <p:nvPr/>
        </p:nvSpPr>
        <p:spPr bwMode="auto">
          <a:xfrm>
            <a:off x="2565400" y="4424998"/>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就绪态</a:t>
            </a:r>
            <a:endParaRPr kumimoji="0" lang="zh-CN" altLang="en-US" sz="1800">
              <a:latin typeface="Verdana" panose="020B0604030504040204" pitchFamily="34" charset="0"/>
              <a:ea typeface="宋体" panose="02010600030101010101" pitchFamily="2" charset="-122"/>
            </a:endParaRPr>
          </a:p>
        </p:txBody>
      </p:sp>
      <p:sp>
        <p:nvSpPr>
          <p:cNvPr id="24584" name="Oval 8"/>
          <p:cNvSpPr>
            <a:spLocks noChangeArrowheads="1"/>
          </p:cNvSpPr>
          <p:nvPr/>
        </p:nvSpPr>
        <p:spPr bwMode="auto">
          <a:xfrm>
            <a:off x="5592763" y="3902710"/>
            <a:ext cx="1042987" cy="612775"/>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5" name="Rectangle 9"/>
          <p:cNvSpPr>
            <a:spLocks noChangeArrowheads="1"/>
          </p:cNvSpPr>
          <p:nvPr/>
        </p:nvSpPr>
        <p:spPr bwMode="auto">
          <a:xfrm>
            <a:off x="5678488" y="4017010"/>
            <a:ext cx="12509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阻塞态</a:t>
            </a:r>
            <a:endParaRPr kumimoji="0" lang="zh-CN" altLang="en-US" sz="1800">
              <a:latin typeface="Verdana" panose="020B0604030504040204" pitchFamily="34" charset="0"/>
              <a:ea typeface="宋体" panose="02010600030101010101" pitchFamily="2" charset="-122"/>
            </a:endParaRPr>
          </a:p>
        </p:txBody>
      </p:sp>
      <p:sp>
        <p:nvSpPr>
          <p:cNvPr id="24586" name="Freeform 10"/>
          <p:cNvSpPr/>
          <p:nvPr/>
        </p:nvSpPr>
        <p:spPr bwMode="auto">
          <a:xfrm>
            <a:off x="2779713" y="2419985"/>
            <a:ext cx="952500" cy="1860550"/>
          </a:xfrm>
          <a:custGeom>
            <a:avLst/>
            <a:gdLst>
              <a:gd name="T0" fmla="*/ 2147483647 w 822"/>
              <a:gd name="T1" fmla="*/ 2147483647 h 1425"/>
              <a:gd name="T2" fmla="*/ 2147483647 w 822"/>
              <a:gd name="T3" fmla="*/ 2147483647 h 1425"/>
              <a:gd name="T4" fmla="*/ 2147483647 w 822"/>
              <a:gd name="T5" fmla="*/ 2147483647 h 1425"/>
              <a:gd name="T6" fmla="*/ 2147483647 w 822"/>
              <a:gd name="T7" fmla="*/ 2147483647 h 1425"/>
              <a:gd name="T8" fmla="*/ 2147483647 w 822"/>
              <a:gd name="T9" fmla="*/ 0 h 1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2" h="1425">
                <a:moveTo>
                  <a:pt x="42" y="1425"/>
                </a:moveTo>
                <a:cubicBezTo>
                  <a:pt x="37" y="1360"/>
                  <a:pt x="0" y="1182"/>
                  <a:pt x="12" y="1035"/>
                </a:cubicBezTo>
                <a:cubicBezTo>
                  <a:pt x="24" y="888"/>
                  <a:pt x="47" y="687"/>
                  <a:pt x="117" y="540"/>
                </a:cubicBezTo>
                <a:cubicBezTo>
                  <a:pt x="187" y="393"/>
                  <a:pt x="315" y="240"/>
                  <a:pt x="432" y="150"/>
                </a:cubicBezTo>
                <a:cubicBezTo>
                  <a:pt x="549" y="60"/>
                  <a:pt x="741" y="31"/>
                  <a:pt x="822" y="0"/>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7" name="Freeform 11"/>
          <p:cNvSpPr/>
          <p:nvPr/>
        </p:nvSpPr>
        <p:spPr bwMode="auto">
          <a:xfrm>
            <a:off x="3402013" y="2680335"/>
            <a:ext cx="939800" cy="1717675"/>
          </a:xfrm>
          <a:custGeom>
            <a:avLst/>
            <a:gdLst>
              <a:gd name="T0" fmla="*/ 2147483647 w 812"/>
              <a:gd name="T1" fmla="*/ 0 h 1315"/>
              <a:gd name="T2" fmla="*/ 2147483647 w 812"/>
              <a:gd name="T3" fmla="*/ 2147483647 h 1315"/>
              <a:gd name="T4" fmla="*/ 2147483647 w 812"/>
              <a:gd name="T5" fmla="*/ 2147483647 h 1315"/>
              <a:gd name="T6" fmla="*/ 0 w 812"/>
              <a:gd name="T7" fmla="*/ 2147483647 h 1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2" h="1315">
                <a:moveTo>
                  <a:pt x="812" y="0"/>
                </a:moveTo>
                <a:cubicBezTo>
                  <a:pt x="799" y="92"/>
                  <a:pt x="790" y="373"/>
                  <a:pt x="735" y="550"/>
                </a:cubicBezTo>
                <a:cubicBezTo>
                  <a:pt x="680" y="727"/>
                  <a:pt x="602" y="933"/>
                  <a:pt x="480" y="1060"/>
                </a:cubicBezTo>
                <a:cubicBezTo>
                  <a:pt x="358" y="1187"/>
                  <a:pt x="100" y="1262"/>
                  <a:pt x="0" y="1315"/>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8" name="Freeform 12"/>
          <p:cNvSpPr/>
          <p:nvPr/>
        </p:nvSpPr>
        <p:spPr bwMode="auto">
          <a:xfrm>
            <a:off x="4738688" y="2340610"/>
            <a:ext cx="1271587" cy="1562100"/>
          </a:xfrm>
          <a:custGeom>
            <a:avLst/>
            <a:gdLst>
              <a:gd name="T0" fmla="*/ 0 w 1097"/>
              <a:gd name="T1" fmla="*/ 0 h 1196"/>
              <a:gd name="T2" fmla="*/ 2147483647 w 1097"/>
              <a:gd name="T3" fmla="*/ 2147483647 h 1196"/>
              <a:gd name="T4" fmla="*/ 2147483647 w 1097"/>
              <a:gd name="T5" fmla="*/ 2147483647 h 1196"/>
              <a:gd name="T6" fmla="*/ 2147483647 w 1097"/>
              <a:gd name="T7" fmla="*/ 2147483647 h 1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7" h="1196">
                <a:moveTo>
                  <a:pt x="0" y="0"/>
                </a:moveTo>
                <a:cubicBezTo>
                  <a:pt x="85" y="23"/>
                  <a:pt x="345" y="38"/>
                  <a:pt x="510" y="135"/>
                </a:cubicBezTo>
                <a:cubicBezTo>
                  <a:pt x="675" y="232"/>
                  <a:pt x="892" y="408"/>
                  <a:pt x="990" y="585"/>
                </a:cubicBezTo>
                <a:cubicBezTo>
                  <a:pt x="1088" y="762"/>
                  <a:pt x="1075" y="1069"/>
                  <a:pt x="1097" y="1196"/>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9" name="Freeform 13"/>
          <p:cNvSpPr/>
          <p:nvPr/>
        </p:nvSpPr>
        <p:spPr bwMode="auto">
          <a:xfrm>
            <a:off x="3359150" y="4515485"/>
            <a:ext cx="2570163" cy="569913"/>
          </a:xfrm>
          <a:custGeom>
            <a:avLst/>
            <a:gdLst>
              <a:gd name="T0" fmla="*/ 2147483647 w 2072"/>
              <a:gd name="T1" fmla="*/ 0 h 513"/>
              <a:gd name="T2" fmla="*/ 2147483647 w 2072"/>
              <a:gd name="T3" fmla="*/ 2147483647 h 513"/>
              <a:gd name="T4" fmla="*/ 2147483647 w 2072"/>
              <a:gd name="T5" fmla="*/ 2147483647 h 513"/>
              <a:gd name="T6" fmla="*/ 2147483647 w 2072"/>
              <a:gd name="T7" fmla="*/ 2147483647 h 513"/>
              <a:gd name="T8" fmla="*/ 0 w 2072"/>
              <a:gd name="T9" fmla="*/ 2147483647 h 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2" h="513">
                <a:moveTo>
                  <a:pt x="2072" y="0"/>
                </a:moveTo>
                <a:cubicBezTo>
                  <a:pt x="2027" y="35"/>
                  <a:pt x="1934" y="138"/>
                  <a:pt x="1801" y="211"/>
                </a:cubicBezTo>
                <a:cubicBezTo>
                  <a:pt x="1668" y="284"/>
                  <a:pt x="1481" y="391"/>
                  <a:pt x="1276" y="436"/>
                </a:cubicBezTo>
                <a:cubicBezTo>
                  <a:pt x="1071" y="481"/>
                  <a:pt x="783" y="513"/>
                  <a:pt x="571" y="481"/>
                </a:cubicBezTo>
                <a:cubicBezTo>
                  <a:pt x="359" y="449"/>
                  <a:pt x="119" y="291"/>
                  <a:pt x="0" y="241"/>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0" name="Rectangle 14"/>
          <p:cNvSpPr>
            <a:spLocks noChangeArrowheads="1"/>
          </p:cNvSpPr>
          <p:nvPr/>
        </p:nvSpPr>
        <p:spPr bwMode="auto">
          <a:xfrm>
            <a:off x="2257425" y="3088323"/>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4591" name="Rectangle 15"/>
          <p:cNvSpPr>
            <a:spLocks noChangeArrowheads="1"/>
          </p:cNvSpPr>
          <p:nvPr/>
        </p:nvSpPr>
        <p:spPr bwMode="auto">
          <a:xfrm>
            <a:off x="3536950" y="3458210"/>
            <a:ext cx="1422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时间片用完</a:t>
            </a:r>
            <a:endParaRPr kumimoji="0" lang="zh-CN" altLang="en-US" sz="1800">
              <a:latin typeface="Verdana" panose="020B0604030504040204" pitchFamily="34" charset="0"/>
              <a:ea typeface="宋体" panose="02010600030101010101" pitchFamily="2" charset="-122"/>
            </a:endParaRPr>
          </a:p>
        </p:txBody>
      </p:sp>
      <p:sp>
        <p:nvSpPr>
          <p:cNvPr id="24592" name="Rectangle 16"/>
          <p:cNvSpPr>
            <a:spLocks noChangeArrowheads="1"/>
          </p:cNvSpPr>
          <p:nvPr/>
        </p:nvSpPr>
        <p:spPr bwMode="auto">
          <a:xfrm>
            <a:off x="4268788" y="4872673"/>
            <a:ext cx="16668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4593" name="Rectangle 17"/>
          <p:cNvSpPr>
            <a:spLocks noChangeArrowheads="1"/>
          </p:cNvSpPr>
          <p:nvPr/>
        </p:nvSpPr>
        <p:spPr bwMode="auto">
          <a:xfrm>
            <a:off x="5175250" y="2885123"/>
            <a:ext cx="1668463"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ChangeArrowheads="1"/>
          </p:cNvSpPr>
          <p:nvPr/>
        </p:nvSpPr>
        <p:spPr bwMode="auto">
          <a:xfrm>
            <a:off x="801688" y="141478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进程三状态变迁图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5604" name="Rectangle 18"/>
          <p:cNvSpPr>
            <a:spLocks noChangeArrowheads="1"/>
          </p:cNvSpPr>
          <p:nvPr/>
        </p:nvSpPr>
        <p:spPr bwMode="auto">
          <a:xfrm>
            <a:off x="2946400" y="6024880"/>
            <a:ext cx="4311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latin typeface="Times New Roman" panose="02020603050405020304" pitchFamily="18" charset="0"/>
                <a:ea typeface="宋体" panose="02010600030101010101" pitchFamily="2" charset="-122"/>
              </a:rPr>
              <a:t>进程状态变化序列图举例（三状态）</a:t>
            </a:r>
            <a:endParaRPr kumimoji="0" lang="zh-CN" altLang="en-US" sz="1800">
              <a:latin typeface="Verdana" panose="020B0604030504040204" pitchFamily="34" charset="0"/>
              <a:ea typeface="宋体" panose="02010600030101010101" pitchFamily="2" charset="-122"/>
            </a:endParaRPr>
          </a:p>
        </p:txBody>
      </p:sp>
      <p:pic>
        <p:nvPicPr>
          <p:cNvPr id="25605" name="Picture 3"/>
          <p:cNvPicPr>
            <a:picLocks noChangeAspect="1" noChangeArrowheads="1"/>
          </p:cNvPicPr>
          <p:nvPr/>
        </p:nvPicPr>
        <p:blipFill>
          <a:blip r:embed="rId1">
            <a:extLst>
              <a:ext uri="{28A0092B-C50C-407E-A947-70E740481C1C}">
                <a14:useLocalDpi xmlns:a14="http://schemas.microsoft.com/office/drawing/2010/main" val="0"/>
              </a:ext>
            </a:extLst>
          </a:blip>
          <a:srcRect b="17433"/>
          <a:stretch>
            <a:fillRect/>
          </a:stretch>
        </p:blipFill>
        <p:spPr bwMode="auto">
          <a:xfrm>
            <a:off x="1000125" y="2030730"/>
            <a:ext cx="7280275"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20"/>
          <p:cNvSpPr>
            <a:spLocks noChangeArrowheads="1"/>
          </p:cNvSpPr>
          <p:nvPr/>
        </p:nvSpPr>
        <p:spPr bwMode="auto">
          <a:xfrm>
            <a:off x="804863" y="2149793"/>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49" charset="-122"/>
                <a:ea typeface="黑体" panose="02010609060101010101" pitchFamily="49" charset="-122"/>
              </a:rPr>
              <a:t>进程</a:t>
            </a:r>
            <a:r>
              <a:rPr kumimoji="0" lang="en-US" altLang="zh-CN" sz="1600" b="1">
                <a:solidFill>
                  <a:srgbClr val="CC0000"/>
                </a:solidFill>
                <a:latin typeface="黑体" panose="02010609060101010101" pitchFamily="49" charset="-122"/>
                <a:ea typeface="黑体" panose="02010609060101010101" pitchFamily="49" charset="-122"/>
              </a:rPr>
              <a:t>A</a:t>
            </a:r>
            <a:endParaRPr kumimoji="0" lang="en-US" altLang="zh-CN" sz="1600" b="1">
              <a:solidFill>
                <a:srgbClr val="CC0000"/>
              </a:solidFill>
              <a:latin typeface="黑体" panose="02010609060101010101" pitchFamily="49" charset="-122"/>
              <a:ea typeface="黑体" panose="02010609060101010101" pitchFamily="49" charset="-122"/>
            </a:endParaRPr>
          </a:p>
        </p:txBody>
      </p:sp>
      <p:sp>
        <p:nvSpPr>
          <p:cNvPr id="25607" name="Rectangle 21"/>
          <p:cNvSpPr>
            <a:spLocks noChangeArrowheads="1"/>
          </p:cNvSpPr>
          <p:nvPr/>
        </p:nvSpPr>
        <p:spPr bwMode="auto">
          <a:xfrm>
            <a:off x="814388" y="2659380"/>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49" charset="-122"/>
                <a:ea typeface="黑体" panose="02010609060101010101" pitchFamily="49" charset="-122"/>
              </a:rPr>
              <a:t>进程</a:t>
            </a:r>
            <a:r>
              <a:rPr kumimoji="0" lang="en-US" altLang="zh-CN" sz="1600" b="1">
                <a:solidFill>
                  <a:srgbClr val="CC0000"/>
                </a:solidFill>
                <a:latin typeface="黑体" panose="02010609060101010101" pitchFamily="49" charset="-122"/>
                <a:ea typeface="黑体" panose="02010609060101010101" pitchFamily="49" charset="-122"/>
              </a:rPr>
              <a:t>B</a:t>
            </a:r>
            <a:endParaRPr kumimoji="0" lang="en-US" altLang="zh-CN" sz="1600" b="1">
              <a:solidFill>
                <a:srgbClr val="CC0000"/>
              </a:solidFill>
              <a:latin typeface="黑体" panose="02010609060101010101" pitchFamily="49" charset="-122"/>
              <a:ea typeface="黑体" panose="02010609060101010101" pitchFamily="49" charset="-122"/>
            </a:endParaRPr>
          </a:p>
        </p:txBody>
      </p:sp>
      <p:sp>
        <p:nvSpPr>
          <p:cNvPr id="25608" name="Rectangle 22"/>
          <p:cNvSpPr>
            <a:spLocks noChangeArrowheads="1"/>
          </p:cNvSpPr>
          <p:nvPr/>
        </p:nvSpPr>
        <p:spPr bwMode="auto">
          <a:xfrm>
            <a:off x="809625" y="3197543"/>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49" charset="-122"/>
                <a:ea typeface="黑体" panose="02010609060101010101" pitchFamily="49" charset="-122"/>
              </a:rPr>
              <a:t>进程</a:t>
            </a:r>
            <a:r>
              <a:rPr kumimoji="0" lang="en-US" altLang="zh-CN" sz="1600" b="1">
                <a:solidFill>
                  <a:srgbClr val="CC0000"/>
                </a:solidFill>
                <a:latin typeface="黑体" panose="02010609060101010101" pitchFamily="49" charset="-122"/>
                <a:ea typeface="黑体" panose="02010609060101010101" pitchFamily="49" charset="-122"/>
              </a:rPr>
              <a:t>C</a:t>
            </a:r>
            <a:endParaRPr kumimoji="0" lang="en-US" altLang="zh-CN" sz="1600" b="1">
              <a:solidFill>
                <a:srgbClr val="CC0000"/>
              </a:solidFill>
              <a:latin typeface="黑体" panose="02010609060101010101" pitchFamily="49" charset="-122"/>
              <a:ea typeface="黑体" panose="02010609060101010101" pitchFamily="49" charset="-122"/>
            </a:endParaRPr>
          </a:p>
        </p:txBody>
      </p:sp>
      <p:sp>
        <p:nvSpPr>
          <p:cNvPr id="25609" name="Rectangle 23"/>
          <p:cNvSpPr>
            <a:spLocks noChangeArrowheads="1"/>
          </p:cNvSpPr>
          <p:nvPr/>
        </p:nvSpPr>
        <p:spPr bwMode="auto">
          <a:xfrm>
            <a:off x="995363" y="3726180"/>
            <a:ext cx="8572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dirty="0">
                <a:solidFill>
                  <a:srgbClr val="CC0000"/>
                </a:solidFill>
                <a:latin typeface="黑体" panose="02010609060101010101" pitchFamily="49" charset="-122"/>
                <a:ea typeface="黑体" panose="02010609060101010101" pitchFamily="49" charset="-122"/>
              </a:rPr>
              <a:t>调度程序</a:t>
            </a:r>
            <a:endParaRPr kumimoji="0" lang="en-US" altLang="zh-CN" sz="1600" b="1" dirty="0">
              <a:solidFill>
                <a:srgbClr val="CC0000"/>
              </a:solidFill>
              <a:latin typeface="黑体" panose="02010609060101010101" pitchFamily="49" charset="-122"/>
              <a:ea typeface="黑体" panose="02010609060101010101" pitchFamily="49" charset="-122"/>
            </a:endParaRPr>
          </a:p>
        </p:txBody>
      </p:sp>
      <p:sp>
        <p:nvSpPr>
          <p:cNvPr id="25610" name="Rectangle 24"/>
          <p:cNvSpPr>
            <a:spLocks noChangeArrowheads="1"/>
          </p:cNvSpPr>
          <p:nvPr/>
        </p:nvSpPr>
        <p:spPr bwMode="auto">
          <a:xfrm>
            <a:off x="2347913" y="5193030"/>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49" charset="-122"/>
              </a:rPr>
              <a:t>运行态</a:t>
            </a:r>
            <a:endParaRPr kumimoji="0" lang="en-US" altLang="zh-CN" sz="1600" b="1">
              <a:solidFill>
                <a:srgbClr val="CC0000"/>
              </a:solidFill>
              <a:latin typeface="Verdana" panose="020B0604030504040204" pitchFamily="34" charset="0"/>
              <a:ea typeface="黑体" panose="02010609060101010101" pitchFamily="49" charset="-122"/>
            </a:endParaRPr>
          </a:p>
        </p:txBody>
      </p:sp>
      <p:sp>
        <p:nvSpPr>
          <p:cNvPr id="25611" name="Rectangle 25"/>
          <p:cNvSpPr>
            <a:spLocks noChangeArrowheads="1"/>
          </p:cNvSpPr>
          <p:nvPr/>
        </p:nvSpPr>
        <p:spPr bwMode="auto">
          <a:xfrm>
            <a:off x="3900488" y="5202555"/>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49" charset="-122"/>
              </a:rPr>
              <a:t>就绪态</a:t>
            </a:r>
            <a:endParaRPr kumimoji="0" lang="en-US" altLang="zh-CN" sz="1600" b="1">
              <a:solidFill>
                <a:srgbClr val="CC0000"/>
              </a:solidFill>
              <a:latin typeface="Verdana" panose="020B0604030504040204" pitchFamily="34" charset="0"/>
              <a:ea typeface="黑体" panose="02010609060101010101" pitchFamily="49" charset="-122"/>
            </a:endParaRPr>
          </a:p>
        </p:txBody>
      </p:sp>
      <p:sp>
        <p:nvSpPr>
          <p:cNvPr id="25612" name="Rectangle 26"/>
          <p:cNvSpPr>
            <a:spLocks noChangeArrowheads="1"/>
          </p:cNvSpPr>
          <p:nvPr/>
        </p:nvSpPr>
        <p:spPr bwMode="auto">
          <a:xfrm>
            <a:off x="5429250" y="5188268"/>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49" charset="-122"/>
              </a:rPr>
              <a:t>阻塞态</a:t>
            </a:r>
            <a:endParaRPr kumimoji="0" lang="en-US" altLang="zh-CN" sz="1600" b="1">
              <a:solidFill>
                <a:srgbClr val="CC0000"/>
              </a:solidFill>
              <a:latin typeface="Verdana" panose="020B0604030504040204" pitchFamily="34" charset="0"/>
              <a:ea typeface="黑体" panose="02010609060101010101" pitchFamily="49" charset="-122"/>
            </a:endParaRPr>
          </a:p>
        </p:txBody>
      </p:sp>
      <p:sp>
        <p:nvSpPr>
          <p:cNvPr id="5"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AutoShape 4"/>
          <p:cNvSpPr>
            <a:spLocks noChangeAspect="1" noChangeArrowheads="1"/>
          </p:cNvSpPr>
          <p:nvPr/>
        </p:nvSpPr>
        <p:spPr bwMode="auto">
          <a:xfrm>
            <a:off x="1428750" y="1539875"/>
            <a:ext cx="7129463"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3173" name="Line 5"/>
          <p:cNvSpPr>
            <a:spLocks noChangeShapeType="1"/>
          </p:cNvSpPr>
          <p:nvPr/>
        </p:nvSpPr>
        <p:spPr bwMode="auto">
          <a:xfrm flipV="1">
            <a:off x="3516313" y="2820035"/>
            <a:ext cx="900112" cy="12573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4" name="Line 6"/>
          <p:cNvSpPr>
            <a:spLocks noChangeShapeType="1"/>
          </p:cNvSpPr>
          <p:nvPr/>
        </p:nvSpPr>
        <p:spPr bwMode="auto">
          <a:xfrm>
            <a:off x="4756150" y="2683510"/>
            <a:ext cx="609600" cy="13430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5" name="Line 7"/>
          <p:cNvSpPr>
            <a:spLocks noChangeShapeType="1"/>
          </p:cNvSpPr>
          <p:nvPr/>
        </p:nvSpPr>
        <p:spPr bwMode="auto">
          <a:xfrm flipH="1" flipV="1">
            <a:off x="4976813" y="2756535"/>
            <a:ext cx="609600" cy="13446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6" name="Line 8"/>
          <p:cNvSpPr>
            <a:spLocks noChangeShapeType="1"/>
          </p:cNvSpPr>
          <p:nvPr/>
        </p:nvSpPr>
        <p:spPr bwMode="auto">
          <a:xfrm flipH="1" flipV="1">
            <a:off x="3806825" y="4261485"/>
            <a:ext cx="1390650" cy="127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7" name="Line 9"/>
          <p:cNvSpPr>
            <a:spLocks noChangeShapeType="1"/>
          </p:cNvSpPr>
          <p:nvPr/>
        </p:nvSpPr>
        <p:spPr bwMode="auto">
          <a:xfrm>
            <a:off x="5976938" y="4263073"/>
            <a:ext cx="1019175"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8" name="Rectangle 10"/>
          <p:cNvSpPr>
            <a:spLocks noChangeArrowheads="1"/>
          </p:cNvSpPr>
          <p:nvPr/>
        </p:nvSpPr>
        <p:spPr bwMode="auto">
          <a:xfrm>
            <a:off x="2840038" y="2185035"/>
            <a:ext cx="16303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6635" name="Oval 11"/>
          <p:cNvSpPr>
            <a:spLocks noChangeArrowheads="1"/>
          </p:cNvSpPr>
          <p:nvPr/>
        </p:nvSpPr>
        <p:spPr bwMode="auto">
          <a:xfrm>
            <a:off x="4130675" y="2262823"/>
            <a:ext cx="1017588"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36" name="Rectangle 12"/>
          <p:cNvSpPr>
            <a:spLocks noChangeArrowheads="1"/>
          </p:cNvSpPr>
          <p:nvPr/>
        </p:nvSpPr>
        <p:spPr bwMode="auto">
          <a:xfrm>
            <a:off x="4337050" y="2348548"/>
            <a:ext cx="101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6637" name="Oval 13"/>
          <p:cNvSpPr>
            <a:spLocks noChangeArrowheads="1"/>
          </p:cNvSpPr>
          <p:nvPr/>
        </p:nvSpPr>
        <p:spPr bwMode="auto">
          <a:xfrm>
            <a:off x="2811463" y="399002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38" name="Rectangle 14"/>
          <p:cNvSpPr>
            <a:spLocks noChangeArrowheads="1"/>
          </p:cNvSpPr>
          <p:nvPr/>
        </p:nvSpPr>
        <p:spPr bwMode="auto">
          <a:xfrm>
            <a:off x="3019425" y="4075748"/>
            <a:ext cx="10175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6639" name="Oval 15"/>
          <p:cNvSpPr>
            <a:spLocks noChangeArrowheads="1"/>
          </p:cNvSpPr>
          <p:nvPr/>
        </p:nvSpPr>
        <p:spPr bwMode="auto">
          <a:xfrm>
            <a:off x="5094288" y="399002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0" name="Rectangle 16"/>
          <p:cNvSpPr>
            <a:spLocks noChangeArrowheads="1"/>
          </p:cNvSpPr>
          <p:nvPr/>
        </p:nvSpPr>
        <p:spPr bwMode="auto">
          <a:xfrm>
            <a:off x="5284788" y="4094798"/>
            <a:ext cx="1035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63185" name="Rectangle 17"/>
          <p:cNvSpPr>
            <a:spLocks noChangeArrowheads="1"/>
          </p:cNvSpPr>
          <p:nvPr/>
        </p:nvSpPr>
        <p:spPr bwMode="auto">
          <a:xfrm>
            <a:off x="4330700" y="3413760"/>
            <a:ext cx="12223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63186" name="Rectangle 18"/>
          <p:cNvSpPr>
            <a:spLocks noChangeArrowheads="1"/>
          </p:cNvSpPr>
          <p:nvPr/>
        </p:nvSpPr>
        <p:spPr bwMode="auto">
          <a:xfrm>
            <a:off x="5260975" y="3063717"/>
            <a:ext cx="1422400" cy="35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a:t>
            </a:r>
            <a:endParaRPr kumimoji="0" lang="zh-CN" altLang="en-US" sz="1800" b="1" dirty="0">
              <a:solidFill>
                <a:srgbClr val="0000FF"/>
              </a:solidFill>
              <a:latin typeface="Times New Roman" panose="02020603050405020304" pitchFamily="18" charset="0"/>
              <a:ea typeface="宋体" panose="02010600030101010101" pitchFamily="2" charset="-122"/>
            </a:endParaRPr>
          </a:p>
        </p:txBody>
      </p:sp>
      <p:sp>
        <p:nvSpPr>
          <p:cNvPr id="263187" name="Rectangle 19"/>
          <p:cNvSpPr>
            <a:spLocks noChangeArrowheads="1"/>
          </p:cNvSpPr>
          <p:nvPr/>
        </p:nvSpPr>
        <p:spPr bwMode="auto">
          <a:xfrm>
            <a:off x="3160713" y="3221673"/>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63188" name="Rectangle 20"/>
          <p:cNvSpPr>
            <a:spLocks noChangeArrowheads="1"/>
          </p:cNvSpPr>
          <p:nvPr/>
        </p:nvSpPr>
        <p:spPr bwMode="auto">
          <a:xfrm>
            <a:off x="3673475" y="4374198"/>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6646" name="Oval 22"/>
          <p:cNvSpPr>
            <a:spLocks noChangeArrowheads="1"/>
          </p:cNvSpPr>
          <p:nvPr/>
        </p:nvSpPr>
        <p:spPr bwMode="auto">
          <a:xfrm>
            <a:off x="1700213" y="226282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7" name="Rectangle 23"/>
          <p:cNvSpPr>
            <a:spLocks noChangeArrowheads="1"/>
          </p:cNvSpPr>
          <p:nvPr/>
        </p:nvSpPr>
        <p:spPr bwMode="auto">
          <a:xfrm>
            <a:off x="1908175" y="2348548"/>
            <a:ext cx="10175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新建</a:t>
            </a:r>
            <a:endParaRPr kumimoji="0" lang="zh-CN" altLang="en-US" sz="1800">
              <a:latin typeface="Verdana" panose="020B0604030504040204" pitchFamily="34" charset="0"/>
              <a:ea typeface="宋体" panose="02010600030101010101" pitchFamily="2" charset="-122"/>
            </a:endParaRPr>
          </a:p>
        </p:txBody>
      </p:sp>
      <p:sp>
        <p:nvSpPr>
          <p:cNvPr id="26648" name="Oval 24"/>
          <p:cNvSpPr>
            <a:spLocks noChangeArrowheads="1"/>
          </p:cNvSpPr>
          <p:nvPr/>
        </p:nvSpPr>
        <p:spPr bwMode="auto">
          <a:xfrm>
            <a:off x="6996113" y="3990023"/>
            <a:ext cx="1017587"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9" name="Rectangle 25"/>
          <p:cNvSpPr>
            <a:spLocks noChangeArrowheads="1"/>
          </p:cNvSpPr>
          <p:nvPr/>
        </p:nvSpPr>
        <p:spPr bwMode="auto">
          <a:xfrm>
            <a:off x="7202488" y="4075748"/>
            <a:ext cx="101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63194" name="Line 26"/>
          <p:cNvSpPr>
            <a:spLocks noChangeShapeType="1"/>
          </p:cNvSpPr>
          <p:nvPr/>
        </p:nvSpPr>
        <p:spPr bwMode="auto">
          <a:xfrm>
            <a:off x="2701925" y="2566035"/>
            <a:ext cx="142557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95" name="Rectangle 27"/>
          <p:cNvSpPr>
            <a:spLocks noChangeArrowheads="1"/>
          </p:cNvSpPr>
          <p:nvPr/>
        </p:nvSpPr>
        <p:spPr bwMode="auto">
          <a:xfrm>
            <a:off x="5953125" y="4374198"/>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完成</a:t>
            </a:r>
            <a:r>
              <a:rPr kumimoji="0" lang="en-US" altLang="zh-CN" sz="1800" b="1" dirty="0">
                <a:solidFill>
                  <a:srgbClr val="0000FF"/>
                </a:solidFill>
                <a:latin typeface="Times New Roman" panose="02020603050405020304" pitchFamily="18" charset="0"/>
                <a:ea typeface="宋体" panose="02010600030101010101" pitchFamily="2" charset="-122"/>
              </a:rPr>
              <a:t>/</a:t>
            </a:r>
            <a:r>
              <a:rPr kumimoji="0" lang="zh-CN" altLang="en-US" sz="1800" b="1" dirty="0">
                <a:solidFill>
                  <a:srgbClr val="0000FF"/>
                </a:solidFill>
                <a:latin typeface="Times New Roman" panose="02020603050405020304" pitchFamily="18" charset="0"/>
                <a:ea typeface="宋体" panose="02010600030101010101" pitchFamily="2" charset="-122"/>
              </a:rPr>
              <a:t>终止</a:t>
            </a:r>
            <a:endParaRPr kumimoji="0" lang="zh-CN" altLang="en-US" sz="1800" dirty="0">
              <a:latin typeface="Verdana" panose="020B0604030504040204" pitchFamily="34" charset="0"/>
              <a:ea typeface="宋体" panose="02010600030101010101" pitchFamily="2" charset="-122"/>
            </a:endParaRPr>
          </a:p>
        </p:txBody>
      </p:sp>
      <p:sp>
        <p:nvSpPr>
          <p:cNvPr id="263196" name="Rectangle 28"/>
          <p:cNvSpPr>
            <a:spLocks noChangeArrowheads="1"/>
          </p:cNvSpPr>
          <p:nvPr/>
        </p:nvSpPr>
        <p:spPr bwMode="auto">
          <a:xfrm>
            <a:off x="534988" y="5051108"/>
            <a:ext cx="8512175" cy="11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a:gradFill>
                  <a:gsLst>
                    <a:gs pos="0">
                      <a:srgbClr val="007BD3"/>
                    </a:gs>
                    <a:gs pos="100000">
                      <a:srgbClr val="034373"/>
                    </a:gs>
                  </a:gsLst>
                  <a:lin scaled="0"/>
                </a:gradFill>
                <a:latin typeface="宋体" panose="02010600030101010101" pitchFamily="2" charset="-122"/>
                <a:ea typeface="宋体" panose="02010600030101010101" pitchFamily="2" charset="-122"/>
              </a:rPr>
              <a:t>新建状态</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至少建立</a:t>
            </a:r>
            <a:r>
              <a:rPr lang="en-US" altLang="zh-CN" sz="2000" b="1">
                <a:solidFill>
                  <a:srgbClr val="C00000"/>
                </a:solidFill>
                <a:latin typeface="宋体" panose="02010600030101010101" pitchFamily="2" charset="-122"/>
                <a:ea typeface="宋体" panose="02010600030101010101" pitchFamily="2" charset="-122"/>
              </a:rPr>
              <a:t>PCB</a:t>
            </a:r>
            <a:r>
              <a:rPr lang="zh-CN" altLang="en-US" sz="2000" b="1">
                <a:latin typeface="宋体" panose="02010600030101010101" pitchFamily="2" charset="-122"/>
                <a:ea typeface="宋体" panose="02010600030101010101" pitchFamily="2" charset="-122"/>
              </a:rPr>
              <a:t>，但进程相关的其他内容可能未调入主存</a:t>
            </a:r>
            <a:endParaRPr lang="zh-CN" altLang="en-US" sz="2000" b="1">
              <a:latin typeface="宋体" panose="02010600030101010101" pitchFamily="2" charset="-122"/>
              <a:ea typeface="宋体" panose="02010600030101010101" pitchFamily="2" charset="-122"/>
            </a:endParaRPr>
          </a:p>
          <a:p>
            <a:pPr>
              <a:lnSpc>
                <a:spcPct val="130000"/>
              </a:lnSpc>
              <a:buFont typeface="Monotype Sorts" charset="2"/>
              <a:buNone/>
            </a:pP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例如：</a:t>
            </a:r>
            <a:r>
              <a:rPr lang="en-US" altLang="zh-CN" sz="2000" b="1">
                <a:latin typeface="宋体" panose="02010600030101010101" pitchFamily="2" charset="-122"/>
                <a:ea typeface="宋体" panose="02010600030101010101" pitchFamily="2" charset="-122"/>
              </a:rPr>
              <a:t>linux</a:t>
            </a:r>
            <a:r>
              <a:rPr lang="zh-CN" altLang="en-US" sz="2000" b="1">
                <a:latin typeface="宋体" panose="02010600030101010101" pitchFamily="2" charset="-122"/>
                <a:ea typeface="宋体" panose="02010600030101010101" pitchFamily="2" charset="-122"/>
              </a:rPr>
              <a:t>的</a:t>
            </a:r>
            <a:r>
              <a:rPr lang="zh-CN" altLang="en-US" sz="2000" b="1">
                <a:solidFill>
                  <a:srgbClr val="C00000"/>
                </a:solidFill>
                <a:latin typeface="宋体" panose="02010600030101010101" pitchFamily="2" charset="-122"/>
                <a:ea typeface="宋体" panose="02010600030101010101" pitchFamily="2" charset="-122"/>
              </a:rPr>
              <a:t>写时复制</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a:latin typeface="Times New Roman" panose="02020603050405020304" pitchFamily="18" charset="0"/>
                <a:ea typeface="宋体" panose="02010600030101010101" pitchFamily="2" charset="-122"/>
                <a:cs typeface="Times New Roman" panose="02020603050405020304" pitchFamily="18" charset="0"/>
              </a:rPr>
              <a:t>Copy on Write</a:t>
            </a:r>
            <a:r>
              <a:rPr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a:latin typeface="宋体" panose="02010600030101010101" pitchFamily="2" charset="-122"/>
                <a:ea typeface="宋体" panose="02010600030101010101" pitchFamily="2" charset="-122"/>
                <a:sym typeface="+mn-ea"/>
              </a:rPr>
              <a:t>技术</a:t>
            </a:r>
            <a:endParaRPr lang="zh-CN" altLang="en-US" sz="2000" b="1">
              <a:latin typeface="宋体" panose="02010600030101010101" pitchFamily="2" charset="-122"/>
              <a:ea typeface="宋体" panose="02010600030101010101" pitchFamily="2" charset="-122"/>
            </a:endParaRPr>
          </a:p>
          <a:p>
            <a:pPr>
              <a:lnSpc>
                <a:spcPct val="130000"/>
              </a:lnSpc>
              <a:buFont typeface="Monotype Sorts" charset="2"/>
              <a:buNone/>
            </a:pPr>
            <a:r>
              <a:rPr lang="zh-CN" altLang="en-US" sz="2000" b="1">
                <a:gradFill>
                  <a:gsLst>
                    <a:gs pos="0">
                      <a:srgbClr val="007BD3"/>
                    </a:gs>
                    <a:gs pos="100000">
                      <a:srgbClr val="034373"/>
                    </a:gs>
                  </a:gsLst>
                  <a:lin scaled="0"/>
                </a:gradFill>
                <a:latin typeface="宋体" panose="02010600030101010101" pitchFamily="2" charset="-122"/>
                <a:ea typeface="宋体" panose="02010600030101010101" pitchFamily="2" charset="-122"/>
              </a:rPr>
              <a:t>退出状态</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进程已经终止，但资源等待父进程或系统回收</a:t>
            </a:r>
            <a:endParaRPr lang="zh-CN" altLang="en-US" sz="2000" b="1">
              <a:latin typeface="宋体" panose="02010600030101010101" pitchFamily="2" charset="-122"/>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24579" name="Rectangle 3"/>
          <p:cNvSpPr>
            <a:spLocks noChangeArrowheads="1"/>
          </p:cNvSpPr>
          <p:nvPr>
            <p:custDataLst>
              <p:tags r:id="rId2"/>
            </p:custDataLst>
          </p:nvPr>
        </p:nvSpPr>
        <p:spPr bwMode="auto">
          <a:xfrm>
            <a:off x="801688" y="1486535"/>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进程五状态变迁图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3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3194"/>
                                        </p:tgtEl>
                                        <p:attrNameLst>
                                          <p:attrName>style.visibility</p:attrName>
                                        </p:attrNameLst>
                                      </p:cBhvr>
                                      <p:to>
                                        <p:strVal val="visible"/>
                                      </p:to>
                                    </p:set>
                                    <p:animEffect transition="in" filter="wipe(left)">
                                      <p:cBhvr>
                                        <p:cTn id="11" dur="500"/>
                                        <p:tgtEl>
                                          <p:spTgt spid="263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3178"/>
                                        </p:tgtEl>
                                        <p:attrNameLst>
                                          <p:attrName>style.visibility</p:attrName>
                                        </p:attrNameLst>
                                      </p:cBhvr>
                                      <p:to>
                                        <p:strVal val="visible"/>
                                      </p:to>
                                    </p:set>
                                    <p:animEffect transition="in" filter="wipe(left)">
                                      <p:cBhvr>
                                        <p:cTn id="16" dur="500"/>
                                        <p:tgtEl>
                                          <p:spTgt spid="2631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3174"/>
                                        </p:tgtEl>
                                        <p:attrNameLst>
                                          <p:attrName>style.visibility</p:attrName>
                                        </p:attrNameLst>
                                      </p:cBhvr>
                                      <p:to>
                                        <p:strVal val="visible"/>
                                      </p:to>
                                    </p:set>
                                    <p:animEffect transition="in" filter="wipe(up)">
                                      <p:cBhvr>
                                        <p:cTn id="21" dur="500"/>
                                        <p:tgtEl>
                                          <p:spTgt spid="2631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3185"/>
                                        </p:tgtEl>
                                        <p:attrNameLst>
                                          <p:attrName>style.visibility</p:attrName>
                                        </p:attrNameLst>
                                      </p:cBhvr>
                                      <p:to>
                                        <p:strVal val="visible"/>
                                      </p:to>
                                    </p:set>
                                    <p:animEffect transition="in" filter="wipe(left)">
                                      <p:cBhvr>
                                        <p:cTn id="26" dur="500"/>
                                        <p:tgtEl>
                                          <p:spTgt spid="26318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63176"/>
                                        </p:tgtEl>
                                        <p:attrNameLst>
                                          <p:attrName>style.visibility</p:attrName>
                                        </p:attrNameLst>
                                      </p:cBhvr>
                                      <p:to>
                                        <p:strVal val="visible"/>
                                      </p:to>
                                    </p:set>
                                    <p:animEffect transition="in" filter="wipe(right)">
                                      <p:cBhvr>
                                        <p:cTn id="31" dur="500"/>
                                        <p:tgtEl>
                                          <p:spTgt spid="2631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3188"/>
                                        </p:tgtEl>
                                        <p:attrNameLst>
                                          <p:attrName>style.visibility</p:attrName>
                                        </p:attrNameLst>
                                      </p:cBhvr>
                                      <p:to>
                                        <p:strVal val="visible"/>
                                      </p:to>
                                    </p:set>
                                    <p:animEffect transition="in" filter="wipe(left)">
                                      <p:cBhvr>
                                        <p:cTn id="36" dur="500"/>
                                        <p:tgtEl>
                                          <p:spTgt spid="2631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3173"/>
                                        </p:tgtEl>
                                        <p:attrNameLst>
                                          <p:attrName>style.visibility</p:attrName>
                                        </p:attrNameLst>
                                      </p:cBhvr>
                                      <p:to>
                                        <p:strVal val="visible"/>
                                      </p:to>
                                    </p:set>
                                    <p:animEffect transition="in" filter="wipe(down)">
                                      <p:cBhvr>
                                        <p:cTn id="41" dur="500"/>
                                        <p:tgtEl>
                                          <p:spTgt spid="26317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3187"/>
                                        </p:tgtEl>
                                        <p:attrNameLst>
                                          <p:attrName>style.visibility</p:attrName>
                                        </p:attrNameLst>
                                      </p:cBhvr>
                                      <p:to>
                                        <p:strVal val="visible"/>
                                      </p:to>
                                    </p:set>
                                    <p:animEffect transition="in" filter="wipe(left)">
                                      <p:cBhvr>
                                        <p:cTn id="46" dur="500"/>
                                        <p:tgtEl>
                                          <p:spTgt spid="26318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3175"/>
                                        </p:tgtEl>
                                        <p:attrNameLst>
                                          <p:attrName>style.visibility</p:attrName>
                                        </p:attrNameLst>
                                      </p:cBhvr>
                                      <p:to>
                                        <p:strVal val="visible"/>
                                      </p:to>
                                    </p:set>
                                    <p:animEffect transition="in" filter="wipe(down)">
                                      <p:cBhvr>
                                        <p:cTn id="51" dur="500"/>
                                        <p:tgtEl>
                                          <p:spTgt spid="2631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3186"/>
                                        </p:tgtEl>
                                        <p:attrNameLst>
                                          <p:attrName>style.visibility</p:attrName>
                                        </p:attrNameLst>
                                      </p:cBhvr>
                                      <p:to>
                                        <p:strVal val="visible"/>
                                      </p:to>
                                    </p:set>
                                    <p:animEffect transition="in" filter="wipe(left)">
                                      <p:cBhvr>
                                        <p:cTn id="56" dur="500"/>
                                        <p:tgtEl>
                                          <p:spTgt spid="2631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3177"/>
                                        </p:tgtEl>
                                        <p:attrNameLst>
                                          <p:attrName>style.visibility</p:attrName>
                                        </p:attrNameLst>
                                      </p:cBhvr>
                                      <p:to>
                                        <p:strVal val="visible"/>
                                      </p:to>
                                    </p:set>
                                    <p:animEffect transition="in" filter="wipe(left)">
                                      <p:cBhvr>
                                        <p:cTn id="61" dur="500"/>
                                        <p:tgtEl>
                                          <p:spTgt spid="26317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3195"/>
                                        </p:tgtEl>
                                        <p:attrNameLst>
                                          <p:attrName>style.visibility</p:attrName>
                                        </p:attrNameLst>
                                      </p:cBhvr>
                                      <p:to>
                                        <p:strVal val="visible"/>
                                      </p:to>
                                    </p:set>
                                    <p:animEffect transition="in" filter="wipe(left)">
                                      <p:cBhvr>
                                        <p:cTn id="66" dur="500"/>
                                        <p:tgtEl>
                                          <p:spTgt spid="26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bldLvl="0" animBg="1"/>
      <p:bldP spid="263174" grpId="0" bldLvl="0" animBg="1"/>
      <p:bldP spid="263175" grpId="0" bldLvl="0" animBg="1"/>
      <p:bldP spid="263176" grpId="0" bldLvl="0" animBg="1"/>
      <p:bldP spid="263177" grpId="0" bldLvl="0" animBg="1"/>
      <p:bldP spid="263178" grpId="0"/>
      <p:bldP spid="263185" grpId="0"/>
      <p:bldP spid="263186" grpId="0"/>
      <p:bldP spid="263187" grpId="0"/>
      <p:bldP spid="263188" grpId="0"/>
      <p:bldP spid="263194" grpId="0" bldLvl="0" animBg="1"/>
      <p:bldP spid="263195" grpId="0"/>
      <p:bldP spid="26319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p:txBody>
          <a:bodyPr/>
          <a:lstStyle/>
          <a:p>
            <a:pPr eaLnBrk="1" hangingPunct="1"/>
            <a:r>
              <a:rPr lang="zh-CN" altLang="en-US">
                <a:solidFill>
                  <a:schemeClr val="tx2"/>
                </a:solidFill>
              </a:rPr>
              <a:t>授课</a:t>
            </a:r>
            <a:r>
              <a:rPr lang="zh-CN" altLang="en-US" dirty="0">
                <a:solidFill>
                  <a:schemeClr val="tx2"/>
                </a:solidFill>
              </a:rPr>
              <a:t>教师</a:t>
            </a:r>
            <a:r>
              <a:rPr lang="zh-CN" altLang="en-US">
                <a:solidFill>
                  <a:schemeClr val="tx2"/>
                </a:solidFill>
              </a:rPr>
              <a:t>：        </a:t>
            </a:r>
            <a:r>
              <a:rPr lang="zh-CN" altLang="en-US" dirty="0">
                <a:solidFill>
                  <a:schemeClr val="tx2"/>
                </a:solidFill>
              </a:rPr>
              <a:t>郑铁然</a:t>
            </a:r>
            <a:endParaRPr lang="zh-CN" altLang="en-US" dirty="0">
              <a:solidFill>
                <a:schemeClr val="tx2"/>
              </a:solidFill>
            </a:endParaRPr>
          </a:p>
          <a:p>
            <a:pPr eaLnBrk="1" hangingPunct="1"/>
            <a:r>
              <a:rPr lang="zh-CN" altLang="en-US" dirty="0">
                <a:solidFill>
                  <a:schemeClr val="tx2"/>
                </a:solidFill>
              </a:rPr>
              <a:t>办公室地址： 哈工大综合楼6</a:t>
            </a:r>
            <a:r>
              <a:rPr lang="en-US" altLang="zh-CN" dirty="0">
                <a:solidFill>
                  <a:schemeClr val="tx2"/>
                </a:solidFill>
              </a:rPr>
              <a:t>03</a:t>
            </a:r>
            <a:endParaRPr lang="en-US" altLang="zh-CN" dirty="0">
              <a:solidFill>
                <a:schemeClr val="tx2"/>
              </a:solidFill>
            </a:endParaRPr>
          </a:p>
          <a:p>
            <a:pPr eaLnBrk="1" hangingPunct="1"/>
            <a:r>
              <a:rPr lang="zh-CN" altLang="en-US" dirty="0">
                <a:solidFill>
                  <a:schemeClr val="tx2"/>
                </a:solidFill>
              </a:rPr>
              <a:t>办公室电话： </a:t>
            </a:r>
            <a:r>
              <a:rPr lang="en-US" altLang="zh-CN" dirty="0">
                <a:solidFill>
                  <a:schemeClr val="tx2"/>
                </a:solidFill>
              </a:rPr>
              <a:t>86417981-11</a:t>
            </a:r>
            <a:endParaRPr lang="en-US" altLang="zh-CN" dirty="0">
              <a:solidFill>
                <a:schemeClr val="tx2"/>
              </a:solidFill>
            </a:endParaRPr>
          </a:p>
          <a:p>
            <a:pPr eaLnBrk="1" hangingPunct="1"/>
            <a:r>
              <a:rPr lang="zh-CN" altLang="en-US" dirty="0">
                <a:solidFill>
                  <a:schemeClr val="tx2"/>
                </a:solidFill>
              </a:rPr>
              <a:t>手机：            </a:t>
            </a:r>
            <a:r>
              <a:rPr lang="en-US" altLang="zh-CN" dirty="0">
                <a:solidFill>
                  <a:schemeClr val="tx2"/>
                </a:solidFill>
              </a:rPr>
              <a:t>13313655979</a:t>
            </a:r>
            <a:endParaRPr lang="en-US" altLang="zh-CN" dirty="0">
              <a:solidFill>
                <a:schemeClr val="tx2"/>
              </a:solidFill>
            </a:endParaRPr>
          </a:p>
          <a:p>
            <a:pPr eaLnBrk="1" hangingPunct="1"/>
            <a:r>
              <a:rPr lang="en-US" altLang="zh-CN" dirty="0">
                <a:solidFill>
                  <a:schemeClr val="tx2"/>
                </a:solidFill>
              </a:rPr>
              <a:t>QQ</a:t>
            </a:r>
            <a:r>
              <a:rPr lang="zh-CN" altLang="en-US" dirty="0">
                <a:solidFill>
                  <a:schemeClr val="tx2"/>
                </a:solidFill>
              </a:rPr>
              <a:t>：              </a:t>
            </a:r>
            <a:r>
              <a:rPr lang="en-US" altLang="zh-CN" dirty="0">
                <a:solidFill>
                  <a:schemeClr val="tx2"/>
                </a:solidFill>
              </a:rPr>
              <a:t>2350562164</a:t>
            </a:r>
            <a:endParaRPr lang="en-US" altLang="zh-CN" dirty="0">
              <a:solidFill>
                <a:schemeClr val="tx2"/>
              </a:solidFill>
            </a:endParaRPr>
          </a:p>
          <a:p>
            <a:pPr eaLnBrk="1" hangingPunct="1"/>
            <a:r>
              <a:rPr lang="en-US" altLang="zh-CN" dirty="0">
                <a:solidFill>
                  <a:schemeClr val="tx2"/>
                </a:solidFill>
              </a:rPr>
              <a:t>Email</a:t>
            </a:r>
            <a:r>
              <a:rPr lang="zh-CN" altLang="en-US" dirty="0">
                <a:solidFill>
                  <a:schemeClr val="tx2"/>
                </a:solidFill>
              </a:rPr>
              <a:t>：           </a:t>
            </a:r>
            <a:r>
              <a:rPr lang="en-US" altLang="zh-CN" dirty="0">
                <a:solidFill>
                  <a:schemeClr val="tx2"/>
                </a:solidFill>
              </a:rPr>
              <a:t>zhengtieran@hit.edu.cn</a:t>
            </a:r>
            <a:r>
              <a:rPr lang="zh-CN" altLang="en-US" dirty="0">
                <a:solidFill>
                  <a:schemeClr val="tx2"/>
                </a:solidFill>
              </a:rPr>
              <a:t>   </a:t>
            </a:r>
            <a:endParaRPr lang="zh-CN" altLang="en-US" dirty="0">
              <a:solidFill>
                <a:schemeClr val="tx2"/>
              </a:solidFill>
            </a:endParaRPr>
          </a:p>
          <a:p>
            <a:pPr eaLnBrk="1" hangingPunct="1">
              <a:buFontTx/>
              <a:buNone/>
            </a:pPr>
            <a:r>
              <a:rPr lang="zh-CN" altLang="en-US" dirty="0">
                <a:solidFill>
                  <a:schemeClr val="tx2"/>
                </a:solidFill>
              </a:rPr>
              <a:t>                          </a:t>
            </a:r>
            <a:r>
              <a:rPr lang="en-US" altLang="zh-CN" dirty="0">
                <a:solidFill>
                  <a:schemeClr val="tx2"/>
                </a:solidFill>
              </a:rPr>
              <a:t>                          </a:t>
            </a:r>
            <a:endParaRPr lang="zh-CN" altLang="en-US" dirty="0">
              <a:solidFill>
                <a:schemeClr val="tx2"/>
              </a:solidFill>
            </a:endParaRPr>
          </a:p>
        </p:txBody>
      </p:sp>
    </p:spTree>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11" name="内容占位符 2"/>
          <p:cNvSpPr txBox="1"/>
          <p:nvPr/>
        </p:nvSpPr>
        <p:spPr bwMode="auto">
          <a:xfrm>
            <a:off x="124460" y="1454150"/>
            <a:ext cx="856170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685800">
              <a:lnSpc>
                <a:spcPct val="150000"/>
              </a:lnSpc>
              <a:spcAft>
                <a:spcPts val="600"/>
              </a:spcAft>
              <a:buFont typeface="Wingdings" panose="05000000000000000000" pitchFamily="2" charset="2"/>
              <a:buChar char="u"/>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创建进程的原因</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400"/>
              </a:lnSpc>
              <a:spcBef>
                <a:spcPts val="0"/>
              </a:spcBef>
              <a:spcAft>
                <a:spcPts val="0"/>
              </a:spcAft>
              <a:buFont typeface="Wingdings" panose="05000000000000000000" pitchFamily="2" charset="2"/>
              <a:buChar char="Ø"/>
              <a:defRPr/>
            </a:pP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新的批处理作业</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交互登录</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为提供服务而由操作系统创建</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由</a:t>
            </a: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现有进程派生</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marL="685800">
              <a:lnSpc>
                <a:spcPct val="150000"/>
              </a:lnSpc>
              <a:spcAft>
                <a:spcPts val="600"/>
              </a:spcAft>
              <a:buFont typeface="Wingdings" panose="05000000000000000000" pitchFamily="2" charset="2"/>
              <a:buChar char="u"/>
              <a:defRPr/>
            </a:pPr>
            <a:r>
              <a:rPr lang="zh-CN" altLang="en-US" sz="2000" dirty="0">
                <a:latin typeface="黑体" panose="02010609060101010101" pitchFamily="49" charset="-122"/>
                <a:ea typeface="黑体" panose="02010609060101010101" pitchFamily="49" charset="-122"/>
                <a:cs typeface="Times New Roman" panose="02020603050405020304" pitchFamily="18" charset="0"/>
                <a:sym typeface="+mn-ea"/>
              </a:rPr>
              <a:t>进程终止的原因</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400"/>
              </a:lnSpc>
              <a:spcBef>
                <a:spcPts val="0"/>
              </a:spcBef>
              <a:spcAft>
                <a:spcPts val="0"/>
              </a:spcAft>
              <a:buFont typeface="Wingdings" panose="05000000000000000000" pitchFamily="2" charset="2"/>
              <a:buChar char="Ø"/>
              <a:defRPr/>
            </a:pP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正常完成</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超过时限</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无可用内存</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超出范围</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保护错误</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算术错误</a:t>
            </a:r>
            <a:endPar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时间超出</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lvl="1" indent="0" latinLnBrk="0">
              <a:lnSpc>
                <a:spcPts val="2400"/>
              </a:lnSpc>
              <a:spcBef>
                <a:spcPts val="0"/>
              </a:spcBef>
              <a:spcAft>
                <a:spcPts val="0"/>
              </a:spcAft>
              <a:buFont typeface="Wingdings" panose="05000000000000000000" pitchFamily="2" charset="2"/>
              <a:buNone/>
              <a:defRPr/>
            </a:pPr>
            <a:endParaRPr lang="en-US" altLang="zh-CN" sz="2000" dirty="0">
              <a:latin typeface="Times New Roman" panose="02020603050405020304" pitchFamily="18" charset="0"/>
              <a:ea typeface="+mn-ea"/>
              <a:cs typeface="Times New Roman" panose="02020603050405020304" pitchFamily="18" charset="0"/>
            </a:endParaRPr>
          </a:p>
        </p:txBody>
      </p:sp>
      <p:sp>
        <p:nvSpPr>
          <p:cNvPr id="2" name="内容占位符 2"/>
          <p:cNvSpPr txBox="1"/>
          <p:nvPr/>
        </p:nvSpPr>
        <p:spPr bwMode="auto">
          <a:xfrm>
            <a:off x="2988310" y="3860800"/>
            <a:ext cx="3978275" cy="298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143000" lvl="1" latinLnBrk="0">
              <a:lnSpc>
                <a:spcPts val="2400"/>
              </a:lnSpc>
              <a:spcBef>
                <a:spcPts val="0"/>
              </a:spcBef>
              <a:spcAft>
                <a:spcPts val="0"/>
              </a:spcAft>
              <a:buFont typeface="Wingdings" panose="05000000000000000000" pitchFamily="2" charset="2"/>
              <a:buChar char="Ø"/>
              <a:defRPr/>
            </a:pP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I/O</a:t>
            </a: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失败</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无效指令</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特</a:t>
            </a:r>
            <a:r>
              <a:rPr lang="zh-CN" altLang="en-US" sz="2000" dirty="0">
                <a:gradFill>
                  <a:gsLst>
                    <a:gs pos="0">
                      <a:srgbClr val="007BD3"/>
                    </a:gs>
                    <a:gs pos="100000">
                      <a:srgbClr val="034373"/>
                    </a:gs>
                  </a:gsLst>
                  <a:lin scaled="0"/>
                </a:gradFill>
                <a:sym typeface="+mn-ea"/>
              </a:rPr>
              <a:t>权指令</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数据误用</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操作员或操作系统干涉</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父进程终止</a:t>
            </a:r>
            <a:endPar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父进程请求</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sym typeface="+mn-ea"/>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lvl="1" indent="0" latinLnBrk="0">
              <a:lnSpc>
                <a:spcPts val="2400"/>
              </a:lnSpc>
              <a:spcBef>
                <a:spcPts val="0"/>
              </a:spcBef>
              <a:spcAft>
                <a:spcPts val="0"/>
              </a:spcAft>
              <a:buFont typeface="Wingdings" panose="05000000000000000000" pitchFamily="2" charset="2"/>
              <a:buNone/>
              <a:defRPr/>
            </a:pPr>
            <a:endParaRPr lang="en-US" altLang="zh-CN" sz="2000" dirty="0">
              <a:latin typeface="Times New Roman" panose="02020603050405020304" pitchFamily="18" charset="0"/>
              <a:ea typeface="+mn-ea"/>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wipe(up)">
                                      <p:cBhvr>
                                        <p:cTn id="7" dur="500"/>
                                        <p:tgtEl>
                                          <p:spTgt spid="11">
                                            <p:txEl>
                                              <p:pRg st="5" end="5"/>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1">
                                            <p:txEl>
                                              <p:pRg st="6" end="6"/>
                                            </p:txEl>
                                          </p:spTgt>
                                        </p:tgtEl>
                                        <p:attrNameLst>
                                          <p:attrName>style.visibility</p:attrName>
                                        </p:attrNameLst>
                                      </p:cBhvr>
                                      <p:to>
                                        <p:strVal val="visible"/>
                                      </p:to>
                                    </p:set>
                                    <p:animEffect transition="in" filter="wipe(up)">
                                      <p:cBhvr>
                                        <p:cTn id="10" dur="500"/>
                                        <p:tgtEl>
                                          <p:spTgt spid="11">
                                            <p:txEl>
                                              <p:pRg st="6" end="6"/>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animEffect transition="in" filter="wipe(up)">
                                      <p:cBhvr>
                                        <p:cTn id="13" dur="500"/>
                                        <p:tgtEl>
                                          <p:spTgt spid="11">
                                            <p:txEl>
                                              <p:pRg st="7" end="7"/>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1">
                                            <p:txEl>
                                              <p:pRg st="8" end="8"/>
                                            </p:txEl>
                                          </p:spTgt>
                                        </p:tgtEl>
                                        <p:attrNameLst>
                                          <p:attrName>style.visibility</p:attrName>
                                        </p:attrNameLst>
                                      </p:cBhvr>
                                      <p:to>
                                        <p:strVal val="visible"/>
                                      </p:to>
                                    </p:set>
                                    <p:animEffect transition="in" filter="wipe(up)">
                                      <p:cBhvr>
                                        <p:cTn id="16" dur="500"/>
                                        <p:tgtEl>
                                          <p:spTgt spid="11">
                                            <p:txEl>
                                              <p:pRg st="8" end="8"/>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animEffect transition="in" filter="wipe(up)">
                                      <p:cBhvr>
                                        <p:cTn id="19" dur="500"/>
                                        <p:tgtEl>
                                          <p:spTgt spid="11">
                                            <p:txEl>
                                              <p:pRg st="9" end="9"/>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11">
                                            <p:txEl>
                                              <p:pRg st="10" end="10"/>
                                            </p:txEl>
                                          </p:spTgt>
                                        </p:tgtEl>
                                        <p:attrNameLst>
                                          <p:attrName>style.visibility</p:attrName>
                                        </p:attrNameLst>
                                      </p:cBhvr>
                                      <p:to>
                                        <p:strVal val="visible"/>
                                      </p:to>
                                    </p:set>
                                    <p:animEffect transition="in" filter="wipe(up)">
                                      <p:cBhvr>
                                        <p:cTn id="22" dur="500"/>
                                        <p:tgtEl>
                                          <p:spTgt spid="11">
                                            <p:txEl>
                                              <p:pRg st="10" end="10"/>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11">
                                            <p:txEl>
                                              <p:pRg st="11" end="11"/>
                                            </p:txEl>
                                          </p:spTgt>
                                        </p:tgtEl>
                                        <p:attrNameLst>
                                          <p:attrName>style.visibility</p:attrName>
                                        </p:attrNameLst>
                                      </p:cBhvr>
                                      <p:to>
                                        <p:strVal val="visible"/>
                                      </p:to>
                                    </p:set>
                                    <p:animEffect transition="in" filter="wipe(up)">
                                      <p:cBhvr>
                                        <p:cTn id="25" dur="500"/>
                                        <p:tgtEl>
                                          <p:spTgt spid="11">
                                            <p:txEl>
                                              <p:pRg st="11" end="11"/>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11">
                                            <p:txEl>
                                              <p:pRg st="12" end="12"/>
                                            </p:txEl>
                                          </p:spTgt>
                                        </p:tgtEl>
                                        <p:attrNameLst>
                                          <p:attrName>style.visibility</p:attrName>
                                        </p:attrNameLst>
                                      </p:cBhvr>
                                      <p:to>
                                        <p:strVal val="visible"/>
                                      </p:to>
                                    </p:set>
                                    <p:animEffect transition="in" filter="wipe(up)">
                                      <p:cBhvr>
                                        <p:cTn id="28" dur="500"/>
                                        <p:tgtEl>
                                          <p:spTgt spid="11">
                                            <p:txEl>
                                              <p:pRg st="12" end="12"/>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Effect transition="in" filter="wipe(up)">
                                      <p:cBhvr>
                                        <p:cTn id="31" dur="500"/>
                                        <p:tgtEl>
                                          <p:spTgt spid="2">
                                            <p:txEl>
                                              <p:pRg st="0" end="0"/>
                                            </p:txEl>
                                          </p:spTgt>
                                        </p:tgtEl>
                                      </p:cBhvr>
                                    </p:animEffect>
                                  </p:childTnLst>
                                </p:cTn>
                              </p:par>
                              <p:par>
                                <p:cTn id="32" presetID="22" presetClass="entr" presetSubtype="1" fill="hold" nodeType="withEffect">
                                  <p:stCondLst>
                                    <p:cond delay="0"/>
                                  </p:stCondLst>
                                  <p:childTnLst>
                                    <p:set>
                                      <p:cBhvr>
                                        <p:cTn id="33" dur="1" fill="hold">
                                          <p:stCondLst>
                                            <p:cond delay="0"/>
                                          </p:stCondLst>
                                        </p:cTn>
                                        <p:tgtEl>
                                          <p:spTgt spid="2">
                                            <p:txEl>
                                              <p:pRg st="1" end="1"/>
                                            </p:txEl>
                                          </p:spTgt>
                                        </p:tgtEl>
                                        <p:attrNameLst>
                                          <p:attrName>style.visibility</p:attrName>
                                        </p:attrNameLst>
                                      </p:cBhvr>
                                      <p:to>
                                        <p:strVal val="visible"/>
                                      </p:to>
                                    </p:set>
                                    <p:animEffect transition="in" filter="wipe(up)">
                                      <p:cBhvr>
                                        <p:cTn id="34" dur="500"/>
                                        <p:tgtEl>
                                          <p:spTgt spid="2">
                                            <p:txEl>
                                              <p:pRg st="1" end="1"/>
                                            </p:txEl>
                                          </p:spTgt>
                                        </p:tgtEl>
                                      </p:cBhvr>
                                    </p:animEffect>
                                  </p:childTnLst>
                                </p:cTn>
                              </p:par>
                              <p:par>
                                <p:cTn id="35" presetID="22" presetClass="entr" presetSubtype="1" fill="hold" nodeType="with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wipe(up)">
                                      <p:cBhvr>
                                        <p:cTn id="37" dur="500"/>
                                        <p:tgtEl>
                                          <p:spTgt spid="2">
                                            <p:txEl>
                                              <p:pRg st="2" end="2"/>
                                            </p:txEl>
                                          </p:spTgt>
                                        </p:tgtEl>
                                      </p:cBhvr>
                                    </p:animEffect>
                                  </p:childTnLst>
                                </p:cTn>
                              </p:par>
                              <p:par>
                                <p:cTn id="38" presetID="22" presetClass="entr" presetSubtype="1" fill="hold" nodeType="withEffect">
                                  <p:stCondLst>
                                    <p:cond delay="0"/>
                                  </p:stCondLst>
                                  <p:childTnLst>
                                    <p:set>
                                      <p:cBhvr>
                                        <p:cTn id="39" dur="1" fill="hold">
                                          <p:stCondLst>
                                            <p:cond delay="0"/>
                                          </p:stCondLst>
                                        </p:cTn>
                                        <p:tgtEl>
                                          <p:spTgt spid="2">
                                            <p:txEl>
                                              <p:pRg st="3" end="3"/>
                                            </p:txEl>
                                          </p:spTgt>
                                        </p:tgtEl>
                                        <p:attrNameLst>
                                          <p:attrName>style.visibility</p:attrName>
                                        </p:attrNameLst>
                                      </p:cBhvr>
                                      <p:to>
                                        <p:strVal val="visible"/>
                                      </p:to>
                                    </p:set>
                                    <p:animEffect transition="in" filter="wipe(up)">
                                      <p:cBhvr>
                                        <p:cTn id="40" dur="500"/>
                                        <p:tgtEl>
                                          <p:spTgt spid="2">
                                            <p:txEl>
                                              <p:pRg st="3" end="3"/>
                                            </p:txEl>
                                          </p:spTgt>
                                        </p:tgtEl>
                                      </p:cBhvr>
                                    </p:animEffect>
                                  </p:childTnLst>
                                </p:cTn>
                              </p:par>
                              <p:par>
                                <p:cTn id="41" presetID="22" presetClass="entr" presetSubtype="1"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Effect transition="in" filter="wipe(up)">
                                      <p:cBhvr>
                                        <p:cTn id="43" dur="500"/>
                                        <p:tgtEl>
                                          <p:spTgt spid="2">
                                            <p:txEl>
                                              <p:pRg st="4" end="4"/>
                                            </p:txEl>
                                          </p:spTgt>
                                        </p:tgtEl>
                                      </p:cBhvr>
                                    </p:animEffect>
                                  </p:childTnLst>
                                </p:cTn>
                              </p:par>
                              <p:par>
                                <p:cTn id="44" presetID="22" presetClass="entr" presetSubtype="1" fill="hold" nodeType="withEffect">
                                  <p:stCondLst>
                                    <p:cond delay="0"/>
                                  </p:stCondLst>
                                  <p:childTnLst>
                                    <p:set>
                                      <p:cBhvr>
                                        <p:cTn id="45" dur="1" fill="hold">
                                          <p:stCondLst>
                                            <p:cond delay="0"/>
                                          </p:stCondLst>
                                        </p:cTn>
                                        <p:tgtEl>
                                          <p:spTgt spid="2">
                                            <p:txEl>
                                              <p:pRg st="5" end="5"/>
                                            </p:txEl>
                                          </p:spTgt>
                                        </p:tgtEl>
                                        <p:attrNameLst>
                                          <p:attrName>style.visibility</p:attrName>
                                        </p:attrNameLst>
                                      </p:cBhvr>
                                      <p:to>
                                        <p:strVal val="visible"/>
                                      </p:to>
                                    </p:set>
                                    <p:animEffect transition="in" filter="wipe(up)">
                                      <p:cBhvr>
                                        <p:cTn id="46" dur="500"/>
                                        <p:tgtEl>
                                          <p:spTgt spid="2">
                                            <p:txEl>
                                              <p:pRg st="5" end="5"/>
                                            </p:txEl>
                                          </p:spTgt>
                                        </p:tgtEl>
                                      </p:cBhvr>
                                    </p:animEffect>
                                  </p:childTnLst>
                                </p:cTn>
                              </p:par>
                              <p:par>
                                <p:cTn id="47" presetID="22" presetClass="entr" presetSubtype="1" fill="hold" nodeType="with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wipe(up)">
                                      <p:cBhvr>
                                        <p:cTn id="49"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933450" y="1447800"/>
            <a:ext cx="7524750" cy="50053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9941" name="Rectangle 5"/>
          <p:cNvSpPr>
            <a:spLocks noChangeArrowheads="1"/>
          </p:cNvSpPr>
          <p:nvPr/>
        </p:nvSpPr>
        <p:spPr bwMode="auto">
          <a:xfrm>
            <a:off x="971550" y="1571625"/>
            <a:ext cx="799084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为了管理和调度进程，操作系统将具有相同属性或特征的进程保存到队列数据结构中</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进程队列</a:t>
            </a:r>
            <a:endParaRPr lang="zh-CN" altLang="en-US" sz="2200" b="1" dirty="0">
              <a:solidFill>
                <a:srgbClr val="A50021"/>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Font typeface="Wingdings" panose="05000000000000000000" pitchFamily="2" charset="2"/>
              <a:buChar char="n"/>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 进程队列通常以</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链表队列</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形式实现</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Font typeface="Wingdings" panose="05000000000000000000" pitchFamily="2" charset="2"/>
              <a:buChar char="n"/>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 进程队列的元素是</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PCB</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b="1" dirty="0">
                <a:latin typeface="Times New Roman" panose="02020603050405020304" pitchFamily="18" charset="0"/>
                <a:ea typeface="黑体" panose="02010609060101010101" pitchFamily="49" charset="-122"/>
                <a:cs typeface="Times New Roman" panose="02020603050405020304" pitchFamily="18" charset="0"/>
              </a:rPr>
              <a:t>Linux</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称</a:t>
            </a:r>
            <a:r>
              <a:rPr lang="en-US" altLang="zh-CN" sz="2200" b="1" dirty="0" err="1">
                <a:latin typeface="Times New Roman" panose="02020603050405020304" pitchFamily="18" charset="0"/>
                <a:ea typeface="黑体" panose="02010609060101010101" pitchFamily="49" charset="-122"/>
                <a:cs typeface="Times New Roman" panose="02020603050405020304" pitchFamily="18" charset="0"/>
              </a:rPr>
              <a:t>Task_struct</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30000"/>
              </a:lnSpc>
              <a:buFont typeface="Wingdings" panose="05000000000000000000" pitchFamily="2" charset="2"/>
              <a:buChar char="n"/>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 进程队列的分类：</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按进程状态：</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就绪、阻塞、运行、新建、退出</a:t>
            </a:r>
            <a:endPar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按进程等待的设备：</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磁盘、键盘</a:t>
            </a:r>
            <a:endPar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按进程等待的事件：</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鼠标双击、鼠标右键</a:t>
            </a:r>
            <a:endPar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a:p>
            <a:pPr lvl="1">
              <a:lnSpc>
                <a:spcPct val="130000"/>
              </a:lnSpc>
              <a:buSzPct val="90000"/>
              <a:buFont typeface="Wingdings" panose="05000000000000000000" pitchFamily="2" charset="2"/>
              <a:buChar char="l"/>
            </a:pP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按进程等待的</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信号量</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2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消息队列</a:t>
            </a:r>
            <a:r>
              <a:rPr lang="zh-CN" altLang="en-US" sz="2200" b="1" dirty="0">
                <a:latin typeface="Times New Roman" panose="02020603050405020304" pitchFamily="18" charset="0"/>
                <a:ea typeface="黑体" panose="02010609060101010101" pitchFamily="49" charset="-122"/>
                <a:cs typeface="Times New Roman" panose="02020603050405020304" pitchFamily="18" charset="0"/>
              </a:rPr>
              <a:t>等</a:t>
            </a:r>
            <a:endParaRPr lang="zh-CN" altLang="en-US" sz="2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41">
                                            <p:txEl>
                                              <p:pRg st="0" end="0"/>
                                            </p:txEl>
                                          </p:spTgt>
                                        </p:tgtEl>
                                        <p:attrNameLst>
                                          <p:attrName>style.visibility</p:attrName>
                                        </p:attrNameLst>
                                      </p:cBhvr>
                                      <p:to>
                                        <p:strVal val="visible"/>
                                      </p:to>
                                    </p:set>
                                    <p:animEffect transition="in" filter="wipe(up)">
                                      <p:cBhvr>
                                        <p:cTn id="7" dur="500"/>
                                        <p:tgtEl>
                                          <p:spTgt spid="399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41">
                                            <p:txEl>
                                              <p:pRg st="1" end="1"/>
                                            </p:txEl>
                                          </p:spTgt>
                                        </p:tgtEl>
                                        <p:attrNameLst>
                                          <p:attrName>style.visibility</p:attrName>
                                        </p:attrNameLst>
                                      </p:cBhvr>
                                      <p:to>
                                        <p:strVal val="visible"/>
                                      </p:to>
                                    </p:set>
                                    <p:animEffect transition="in" filter="wipe(up)">
                                      <p:cBhvr>
                                        <p:cTn id="12" dur="500"/>
                                        <p:tgtEl>
                                          <p:spTgt spid="399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941">
                                            <p:txEl>
                                              <p:pRg st="2" end="2"/>
                                            </p:txEl>
                                          </p:spTgt>
                                        </p:tgtEl>
                                        <p:attrNameLst>
                                          <p:attrName>style.visibility</p:attrName>
                                        </p:attrNameLst>
                                      </p:cBhvr>
                                      <p:to>
                                        <p:strVal val="visible"/>
                                      </p:to>
                                    </p:set>
                                    <p:animEffect transition="in" filter="wipe(up)">
                                      <p:cBhvr>
                                        <p:cTn id="17" dur="500"/>
                                        <p:tgtEl>
                                          <p:spTgt spid="399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941">
                                            <p:txEl>
                                              <p:pRg st="3" end="3"/>
                                            </p:txEl>
                                          </p:spTgt>
                                        </p:tgtEl>
                                        <p:attrNameLst>
                                          <p:attrName>style.visibility</p:attrName>
                                        </p:attrNameLst>
                                      </p:cBhvr>
                                      <p:to>
                                        <p:strVal val="visible"/>
                                      </p:to>
                                    </p:set>
                                    <p:animEffect transition="in" filter="wipe(up)">
                                      <p:cBhvr>
                                        <p:cTn id="22" dur="500"/>
                                        <p:tgtEl>
                                          <p:spTgt spid="399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9941">
                                            <p:txEl>
                                              <p:pRg st="4" end="4"/>
                                            </p:txEl>
                                          </p:spTgt>
                                        </p:tgtEl>
                                        <p:attrNameLst>
                                          <p:attrName>style.visibility</p:attrName>
                                        </p:attrNameLst>
                                      </p:cBhvr>
                                      <p:to>
                                        <p:strVal val="visible"/>
                                      </p:to>
                                    </p:set>
                                    <p:animEffect transition="in" filter="wipe(up)">
                                      <p:cBhvr>
                                        <p:cTn id="27" dur="500"/>
                                        <p:tgtEl>
                                          <p:spTgt spid="3994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9941">
                                            <p:txEl>
                                              <p:pRg st="5" end="5"/>
                                            </p:txEl>
                                          </p:spTgt>
                                        </p:tgtEl>
                                        <p:attrNameLst>
                                          <p:attrName>style.visibility</p:attrName>
                                        </p:attrNameLst>
                                      </p:cBhvr>
                                      <p:to>
                                        <p:strVal val="visible"/>
                                      </p:to>
                                    </p:set>
                                    <p:animEffect transition="in" filter="wipe(up)">
                                      <p:cBhvr>
                                        <p:cTn id="32" dur="500"/>
                                        <p:tgtEl>
                                          <p:spTgt spid="3994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9941">
                                            <p:txEl>
                                              <p:pRg st="6" end="6"/>
                                            </p:txEl>
                                          </p:spTgt>
                                        </p:tgtEl>
                                        <p:attrNameLst>
                                          <p:attrName>style.visibility</p:attrName>
                                        </p:attrNameLst>
                                      </p:cBhvr>
                                      <p:to>
                                        <p:strVal val="visible"/>
                                      </p:to>
                                    </p:set>
                                    <p:animEffect transition="in" filter="wipe(up)">
                                      <p:cBhvr>
                                        <p:cTn id="37" dur="500"/>
                                        <p:tgtEl>
                                          <p:spTgt spid="3994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9941">
                                            <p:txEl>
                                              <p:pRg st="7" end="7"/>
                                            </p:txEl>
                                          </p:spTgt>
                                        </p:tgtEl>
                                        <p:attrNameLst>
                                          <p:attrName>style.visibility</p:attrName>
                                        </p:attrNameLst>
                                      </p:cBhvr>
                                      <p:to>
                                        <p:strVal val="visible"/>
                                      </p:to>
                                    </p:set>
                                    <p:animEffect transition="in" filter="wipe(up)">
                                      <p:cBhvr>
                                        <p:cTn id="42" dur="500"/>
                                        <p:tgtEl>
                                          <p:spTgt spid="399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3629025" y="5203825"/>
            <a:ext cx="25892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latin typeface="Times New Roman" panose="02020603050405020304" pitchFamily="18" charset="0"/>
                <a:ea typeface="宋体" panose="02010600030101010101" pitchFamily="2" charset="-122"/>
              </a:rPr>
              <a:t>单一的阻塞队列</a:t>
            </a:r>
            <a:endParaRPr kumimoji="0" lang="zh-CN" altLang="en-US" sz="2000">
              <a:latin typeface="Verdana" panose="020B0604030504040204" pitchFamily="34" charset="0"/>
              <a:ea typeface="宋体" panose="02010600030101010101" pitchFamily="2" charset="-122"/>
            </a:endParaRPr>
          </a:p>
        </p:txBody>
      </p:sp>
      <p:pic>
        <p:nvPicPr>
          <p:cNvPr id="43012" name="Picture 4" descr="未标题-1 拷贝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5063" y="2095500"/>
            <a:ext cx="7091362"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5"/>
          <p:cNvSpPr>
            <a:spLocks noChangeArrowheads="1"/>
          </p:cNvSpPr>
          <p:nvPr/>
        </p:nvSpPr>
        <p:spPr bwMode="auto">
          <a:xfrm>
            <a:off x="1204913" y="243363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允许进入</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4" name="Rectangle 6"/>
          <p:cNvSpPr>
            <a:spLocks noChangeArrowheads="1"/>
          </p:cNvSpPr>
          <p:nvPr/>
        </p:nvSpPr>
        <p:spPr bwMode="auto">
          <a:xfrm>
            <a:off x="3057525" y="22288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就绪队列</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5" name="Rectangle 7"/>
          <p:cNvSpPr>
            <a:spLocks noChangeArrowheads="1"/>
          </p:cNvSpPr>
          <p:nvPr/>
        </p:nvSpPr>
        <p:spPr bwMode="auto">
          <a:xfrm>
            <a:off x="4524375" y="2424113"/>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调度</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3016" name="Rectangle 8"/>
          <p:cNvSpPr>
            <a:spLocks noChangeArrowheads="1"/>
          </p:cNvSpPr>
          <p:nvPr/>
        </p:nvSpPr>
        <p:spPr bwMode="auto">
          <a:xfrm>
            <a:off x="5605463" y="260508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CPU</a:t>
            </a:r>
            <a:endParaRPr kumimoji="0" lang="en-US" altLang="zh-CN" sz="1600" b="1">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3017" name="Rectangle 9"/>
          <p:cNvSpPr>
            <a:spLocks noChangeArrowheads="1"/>
          </p:cNvSpPr>
          <p:nvPr/>
        </p:nvSpPr>
        <p:spPr bwMode="auto">
          <a:xfrm>
            <a:off x="6648450" y="21907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释放</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8" name="Rectangle 10"/>
          <p:cNvSpPr>
            <a:spLocks noChangeArrowheads="1"/>
          </p:cNvSpPr>
          <p:nvPr/>
        </p:nvSpPr>
        <p:spPr bwMode="auto">
          <a:xfrm>
            <a:off x="4076700" y="3233738"/>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超时（时间片到）</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19" name="Rectangle 11"/>
          <p:cNvSpPr>
            <a:spLocks noChangeArrowheads="1"/>
          </p:cNvSpPr>
          <p:nvPr/>
        </p:nvSpPr>
        <p:spPr bwMode="auto">
          <a:xfrm>
            <a:off x="5429250" y="4029075"/>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等待事件</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3020" name="Rectangle 12"/>
          <p:cNvSpPr>
            <a:spLocks noChangeArrowheads="1"/>
          </p:cNvSpPr>
          <p:nvPr/>
        </p:nvSpPr>
        <p:spPr bwMode="auto">
          <a:xfrm>
            <a:off x="2986088" y="3829050"/>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阻塞队列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3021" name="Rectangle 13"/>
          <p:cNvSpPr>
            <a:spLocks noChangeArrowheads="1"/>
          </p:cNvSpPr>
          <p:nvPr/>
        </p:nvSpPr>
        <p:spPr bwMode="auto">
          <a:xfrm>
            <a:off x="1138238" y="419576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9"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未标题-1 拷贝2"/>
          <p:cNvPicPr>
            <a:picLocks noChangeAspect="1" noChangeArrowheads="1"/>
          </p:cNvPicPr>
          <p:nvPr/>
        </p:nvPicPr>
        <p:blipFill>
          <a:blip r:embed="rId1">
            <a:extLst>
              <a:ext uri="{28A0092B-C50C-407E-A947-70E740481C1C}">
                <a14:useLocalDpi xmlns:a14="http://schemas.microsoft.com/office/drawing/2010/main" val="0"/>
              </a:ext>
            </a:extLst>
          </a:blip>
          <a:srcRect b="20958"/>
          <a:stretch>
            <a:fillRect/>
          </a:stretch>
        </p:blipFill>
        <p:spPr bwMode="auto">
          <a:xfrm>
            <a:off x="933450" y="1478598"/>
            <a:ext cx="7177088"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4157663" y="6176010"/>
            <a:ext cx="29892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latin typeface="Times New Roman" panose="02020603050405020304" pitchFamily="18" charset="0"/>
                <a:ea typeface="宋体" panose="02010600030101010101" pitchFamily="2" charset="-122"/>
              </a:rPr>
              <a:t>多条阻塞队列</a:t>
            </a:r>
            <a:endParaRPr kumimoji="0" lang="zh-CN" altLang="en-US" sz="2000">
              <a:latin typeface="Verdana" panose="020B0604030504040204" pitchFamily="34" charset="0"/>
              <a:ea typeface="宋体" panose="02010600030101010101" pitchFamily="2" charset="-122"/>
            </a:endParaRPr>
          </a:p>
        </p:txBody>
      </p:sp>
      <p:sp>
        <p:nvSpPr>
          <p:cNvPr id="44037" name="Rectangle 5"/>
          <p:cNvSpPr>
            <a:spLocks noChangeArrowheads="1"/>
          </p:cNvSpPr>
          <p:nvPr/>
        </p:nvSpPr>
        <p:spPr bwMode="auto">
          <a:xfrm>
            <a:off x="1090613" y="164846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允许进入</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38" name="Rectangle 6"/>
          <p:cNvSpPr>
            <a:spLocks noChangeArrowheads="1"/>
          </p:cNvSpPr>
          <p:nvPr/>
        </p:nvSpPr>
        <p:spPr bwMode="auto">
          <a:xfrm>
            <a:off x="2957513" y="147224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就绪队列</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39" name="Rectangle 7"/>
          <p:cNvSpPr>
            <a:spLocks noChangeArrowheads="1"/>
          </p:cNvSpPr>
          <p:nvPr/>
        </p:nvSpPr>
        <p:spPr bwMode="auto">
          <a:xfrm>
            <a:off x="4495800" y="1638935"/>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调度</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0" name="Rectangle 8"/>
          <p:cNvSpPr>
            <a:spLocks noChangeArrowheads="1"/>
          </p:cNvSpPr>
          <p:nvPr/>
        </p:nvSpPr>
        <p:spPr bwMode="auto">
          <a:xfrm>
            <a:off x="5576888" y="181991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CPU</a:t>
            </a:r>
            <a:endParaRPr kumimoji="0" lang="en-US" altLang="zh-CN" sz="1600" b="1">
              <a:solidFill>
                <a:srgbClr val="000099"/>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041" name="Rectangle 9"/>
          <p:cNvSpPr>
            <a:spLocks noChangeArrowheads="1"/>
          </p:cNvSpPr>
          <p:nvPr/>
        </p:nvSpPr>
        <p:spPr bwMode="auto">
          <a:xfrm>
            <a:off x="6619875" y="136271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释放</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42" name="Rectangle 10"/>
          <p:cNvSpPr>
            <a:spLocks noChangeArrowheads="1"/>
          </p:cNvSpPr>
          <p:nvPr/>
        </p:nvSpPr>
        <p:spPr bwMode="auto">
          <a:xfrm>
            <a:off x="4048125" y="2448560"/>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超时（时间片到）</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44043" name="Rectangle 11"/>
          <p:cNvSpPr>
            <a:spLocks noChangeArrowheads="1"/>
          </p:cNvSpPr>
          <p:nvPr/>
        </p:nvSpPr>
        <p:spPr bwMode="auto">
          <a:xfrm>
            <a:off x="5314950" y="3201035"/>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1</a:t>
            </a:r>
            <a:r>
              <a:rPr kumimoji="0" lang="zh-CN" altLang="en-US" sz="1600" b="1">
                <a:solidFill>
                  <a:srgbClr val="000099"/>
                </a:solidFill>
                <a:latin typeface="黑体" panose="02010609060101010101" pitchFamily="49" charset="-122"/>
                <a:ea typeface="黑体" panose="02010609060101010101" pitchFamily="49" charset="-122"/>
              </a:rPr>
              <a:t>等待</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4" name="Rectangle 12"/>
          <p:cNvSpPr>
            <a:spLocks noChangeArrowheads="1"/>
          </p:cNvSpPr>
          <p:nvPr/>
        </p:nvSpPr>
        <p:spPr bwMode="auto">
          <a:xfrm>
            <a:off x="2957513" y="304387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1</a:t>
            </a:r>
            <a:r>
              <a:rPr kumimoji="0" lang="zh-CN" altLang="en-US" sz="1600" b="1">
                <a:solidFill>
                  <a:srgbClr val="000099"/>
                </a:solidFill>
                <a:latin typeface="黑体" panose="02010609060101010101" pitchFamily="49" charset="-122"/>
                <a:ea typeface="黑体" panose="02010609060101010101" pitchFamily="49" charset="-122"/>
              </a:rPr>
              <a:t>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5" name="Rectangle 13"/>
          <p:cNvSpPr>
            <a:spLocks noChangeArrowheads="1"/>
          </p:cNvSpPr>
          <p:nvPr/>
        </p:nvSpPr>
        <p:spPr bwMode="auto">
          <a:xfrm>
            <a:off x="966788" y="336772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1</a:t>
            </a:r>
            <a:r>
              <a:rPr kumimoji="0" lang="zh-CN" altLang="en-US" sz="1600" b="1">
                <a:solidFill>
                  <a:srgbClr val="000099"/>
                </a:solidFill>
                <a:latin typeface="黑体" panose="02010609060101010101" pitchFamily="49" charset="-122"/>
                <a:ea typeface="黑体" panose="02010609060101010101" pitchFamily="49" charset="-122"/>
              </a:rPr>
              <a:t>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6" name="Rectangle 14"/>
          <p:cNvSpPr>
            <a:spLocks noChangeArrowheads="1"/>
          </p:cNvSpPr>
          <p:nvPr/>
        </p:nvSpPr>
        <p:spPr bwMode="auto">
          <a:xfrm>
            <a:off x="5310188" y="3982085"/>
            <a:ext cx="130016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2</a:t>
            </a:r>
            <a:r>
              <a:rPr kumimoji="0" lang="zh-CN" altLang="en-US" sz="1600" b="1">
                <a:solidFill>
                  <a:srgbClr val="000099"/>
                </a:solidFill>
                <a:latin typeface="黑体" panose="02010609060101010101" pitchFamily="49" charset="-122"/>
                <a:ea typeface="黑体" panose="02010609060101010101" pitchFamily="49" charset="-122"/>
              </a:rPr>
              <a:t>等待</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7" name="Rectangle 15"/>
          <p:cNvSpPr>
            <a:spLocks noChangeArrowheads="1"/>
          </p:cNvSpPr>
          <p:nvPr/>
        </p:nvSpPr>
        <p:spPr bwMode="auto">
          <a:xfrm>
            <a:off x="2952750" y="3824923"/>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2</a:t>
            </a:r>
            <a:r>
              <a:rPr kumimoji="0" lang="zh-CN" altLang="en-US" sz="1600" b="1">
                <a:solidFill>
                  <a:srgbClr val="000099"/>
                </a:solidFill>
                <a:latin typeface="黑体" panose="02010609060101010101" pitchFamily="49" charset="-122"/>
                <a:ea typeface="黑体" panose="02010609060101010101" pitchFamily="49" charset="-122"/>
              </a:rPr>
              <a:t>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8" name="Rectangle 16"/>
          <p:cNvSpPr>
            <a:spLocks noChangeArrowheads="1"/>
          </p:cNvSpPr>
          <p:nvPr/>
        </p:nvSpPr>
        <p:spPr bwMode="auto">
          <a:xfrm>
            <a:off x="962025" y="4148773"/>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2</a:t>
            </a:r>
            <a:r>
              <a:rPr kumimoji="0" lang="zh-CN" altLang="en-US" sz="1600" b="1">
                <a:solidFill>
                  <a:srgbClr val="000099"/>
                </a:solidFill>
                <a:latin typeface="黑体" panose="02010609060101010101" pitchFamily="49" charset="-122"/>
                <a:ea typeface="黑体" panose="02010609060101010101" pitchFamily="49" charset="-122"/>
              </a:rPr>
              <a:t>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49" name="Rectangle 17"/>
          <p:cNvSpPr>
            <a:spLocks noChangeArrowheads="1"/>
          </p:cNvSpPr>
          <p:nvPr/>
        </p:nvSpPr>
        <p:spPr bwMode="auto">
          <a:xfrm>
            <a:off x="5319713" y="5420360"/>
            <a:ext cx="130016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n</a:t>
            </a:r>
            <a:r>
              <a:rPr kumimoji="0" lang="zh-CN" altLang="en-US" sz="1600" b="1">
                <a:solidFill>
                  <a:srgbClr val="000099"/>
                </a:solidFill>
                <a:latin typeface="黑体" panose="02010609060101010101" pitchFamily="49" charset="-122"/>
                <a:ea typeface="黑体" panose="02010609060101010101" pitchFamily="49" charset="-122"/>
              </a:rPr>
              <a:t>等待</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50" name="Rectangle 18"/>
          <p:cNvSpPr>
            <a:spLocks noChangeArrowheads="1"/>
          </p:cNvSpPr>
          <p:nvPr/>
        </p:nvSpPr>
        <p:spPr bwMode="auto">
          <a:xfrm>
            <a:off x="2962275" y="5248910"/>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n</a:t>
            </a:r>
            <a:r>
              <a:rPr kumimoji="0" lang="zh-CN" altLang="en-US" sz="1600" b="1">
                <a:solidFill>
                  <a:srgbClr val="000099"/>
                </a:solidFill>
                <a:latin typeface="黑体" panose="02010609060101010101" pitchFamily="49" charset="-122"/>
                <a:ea typeface="黑体" panose="02010609060101010101" pitchFamily="49" charset="-122"/>
              </a:rPr>
              <a:t>队列</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51" name="Rectangle 19"/>
          <p:cNvSpPr>
            <a:spLocks noChangeArrowheads="1"/>
          </p:cNvSpPr>
          <p:nvPr/>
        </p:nvSpPr>
        <p:spPr bwMode="auto">
          <a:xfrm>
            <a:off x="971550" y="5587048"/>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49" charset="-122"/>
                <a:ea typeface="黑体" panose="02010609060101010101" pitchFamily="49" charset="-122"/>
              </a:rPr>
              <a:t>事件</a:t>
            </a:r>
            <a:r>
              <a:rPr kumimoji="0" lang="en-US" altLang="zh-CN" sz="1600" b="1">
                <a:solidFill>
                  <a:srgbClr val="000099"/>
                </a:solidFill>
                <a:latin typeface="黑体" panose="02010609060101010101" pitchFamily="49" charset="-122"/>
                <a:ea typeface="黑体" panose="02010609060101010101" pitchFamily="49" charset="-122"/>
              </a:rPr>
              <a:t>n</a:t>
            </a:r>
            <a:r>
              <a:rPr kumimoji="0" lang="zh-CN" altLang="en-US" sz="1600" b="1">
                <a:solidFill>
                  <a:srgbClr val="000099"/>
                </a:solidFill>
                <a:latin typeface="黑体" panose="02010609060101010101" pitchFamily="49" charset="-122"/>
                <a:ea typeface="黑体" panose="02010609060101010101" pitchFamily="49" charset="-122"/>
              </a:rPr>
              <a:t>发生</a:t>
            </a:r>
            <a:endParaRPr kumimoji="0" lang="zh-CN" altLang="en-US" sz="1600" b="1">
              <a:solidFill>
                <a:srgbClr val="000099"/>
              </a:solidFill>
              <a:latin typeface="黑体" panose="02010609060101010101" pitchFamily="49" charset="-122"/>
              <a:ea typeface="黑体" panose="02010609060101010101" pitchFamily="49" charset="-122"/>
            </a:endParaRPr>
          </a:p>
        </p:txBody>
      </p:sp>
      <p:sp>
        <p:nvSpPr>
          <p:cNvPr id="44052" name="Rectangle 20"/>
          <p:cNvSpPr>
            <a:spLocks noChangeArrowheads="1"/>
          </p:cNvSpPr>
          <p:nvPr/>
        </p:nvSpPr>
        <p:spPr bwMode="auto">
          <a:xfrm rot="5400000">
            <a:off x="3194050" y="4779010"/>
            <a:ext cx="68580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宋体" panose="02010600030101010101" pitchFamily="2" charset="-122"/>
                <a:ea typeface="黑体" panose="02010609060101010101" pitchFamily="49" charset="-122"/>
              </a:rPr>
              <a:t>···</a:t>
            </a:r>
            <a:endParaRPr kumimoji="0" lang="en-US" altLang="zh-CN" sz="1600" b="1">
              <a:solidFill>
                <a:srgbClr val="000099"/>
              </a:solidFill>
              <a:latin typeface="黑体" panose="02010609060101010101" pitchFamily="49" charset="-122"/>
              <a:ea typeface="黑体" panose="02010609060101010101" pitchFamily="49" charset="-122"/>
            </a:endParaRPr>
          </a:p>
        </p:txBody>
      </p:sp>
      <p:sp>
        <p:nvSpPr>
          <p:cNvPr id="9" name="标题 4"/>
          <p:cNvSpPr>
            <a:spLocks noGrp="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2405063" y="4467225"/>
            <a:ext cx="2895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Freeform 3"/>
          <p:cNvSpPr/>
          <p:nvPr/>
        </p:nvSpPr>
        <p:spPr bwMode="auto">
          <a:xfrm>
            <a:off x="2481263" y="2562225"/>
            <a:ext cx="3778250" cy="1295400"/>
          </a:xfrm>
          <a:custGeom>
            <a:avLst/>
            <a:gdLst>
              <a:gd name="T0" fmla="*/ 0 w 2544"/>
              <a:gd name="T1" fmla="*/ 2147483647 h 816"/>
              <a:gd name="T2" fmla="*/ 2147483647 w 2544"/>
              <a:gd name="T3" fmla="*/ 2147483647 h 816"/>
              <a:gd name="T4" fmla="*/ 2147483647 w 2544"/>
              <a:gd name="T5" fmla="*/ 2147483647 h 816"/>
              <a:gd name="T6" fmla="*/ 2147483647 w 2544"/>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816">
                <a:moveTo>
                  <a:pt x="0" y="96"/>
                </a:moveTo>
                <a:lnTo>
                  <a:pt x="1488" y="816"/>
                </a:lnTo>
                <a:lnTo>
                  <a:pt x="2160" y="816"/>
                </a:lnTo>
                <a:lnTo>
                  <a:pt x="254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Rectangle 4"/>
          <p:cNvSpPr>
            <a:spLocks noGrp="1" noChangeArrowheads="1"/>
          </p:cNvSpPr>
          <p:nvPr>
            <p:ph type="body" idx="1"/>
          </p:nvPr>
        </p:nvSpPr>
        <p:spPr>
          <a:xfrm>
            <a:off x="617538" y="1384300"/>
            <a:ext cx="4986337" cy="5381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defTabSz="1755775">
              <a:lnSpc>
                <a:spcPct val="130000"/>
              </a:lnSpc>
              <a:buNone/>
              <a:tabLst>
                <a:tab pos="3773170" algn="l"/>
                <a:tab pos="4035425" algn="l"/>
                <a:tab pos="4484370" algn="l"/>
              </a:tabLst>
            </a:pPr>
            <a:r>
              <a:rPr lang="zh-CN" altLang="en-US" sz="2400" b="1">
                <a:solidFill>
                  <a:srgbClr val="0070C0"/>
                </a:solidFill>
                <a:latin typeface="Times New Roman" panose="02020603050405020304" pitchFamily="18" charset="0"/>
                <a:ea typeface="宋体" panose="02010600030101010101" pitchFamily="2" charset="-122"/>
                <a:cs typeface="Times New Roman" panose="02020603050405020304" pitchFamily="18" charset="0"/>
              </a:rPr>
              <a:t>进程队列实现示意图</a:t>
            </a:r>
            <a:endParaRPr lang="zh-CN" altLang="en-US" sz="2400" b="1">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1989" name="Group 5"/>
          <p:cNvGrpSpPr/>
          <p:nvPr/>
        </p:nvGrpSpPr>
        <p:grpSpPr bwMode="auto">
          <a:xfrm>
            <a:off x="4462463" y="2257425"/>
            <a:ext cx="990600" cy="1371600"/>
            <a:chOff x="2208" y="528"/>
            <a:chExt cx="672" cy="1008"/>
          </a:xfrm>
        </p:grpSpPr>
        <p:sp>
          <p:nvSpPr>
            <p:cNvPr id="42032" name="Rectangle 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33" name="Rectangle 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PCB1</a:t>
              </a:r>
              <a:endParaRPr kumimoji="0" lang="en-US" altLang="zh-CN" sz="1600" b="1">
                <a:latin typeface="Century Gothic" panose="020B0502020202020204" pitchFamily="34" charset="0"/>
                <a:ea typeface="宋体" panose="02010600030101010101" pitchFamily="2" charset="-122"/>
              </a:endParaRPr>
            </a:p>
          </p:txBody>
        </p:sp>
        <p:sp>
          <p:nvSpPr>
            <p:cNvPr id="42034" name="Rectangle 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sp>
        <p:nvSpPr>
          <p:cNvPr id="41990" name="Line 9"/>
          <p:cNvSpPr>
            <a:spLocks noChangeShapeType="1"/>
          </p:cNvSpPr>
          <p:nvPr/>
        </p:nvSpPr>
        <p:spPr bwMode="auto">
          <a:xfrm>
            <a:off x="5453063" y="2409825"/>
            <a:ext cx="838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991" name="Group 10"/>
          <p:cNvGrpSpPr/>
          <p:nvPr/>
        </p:nvGrpSpPr>
        <p:grpSpPr bwMode="auto">
          <a:xfrm>
            <a:off x="6291263" y="2257425"/>
            <a:ext cx="990600" cy="1371600"/>
            <a:chOff x="2208" y="528"/>
            <a:chExt cx="672" cy="1008"/>
          </a:xfrm>
        </p:grpSpPr>
        <p:sp>
          <p:nvSpPr>
            <p:cNvPr id="42029" name="Rectangle 11"/>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30" name="Rectangle 12"/>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PCB6</a:t>
              </a:r>
              <a:endParaRPr kumimoji="0" lang="en-US" altLang="zh-CN" sz="1600" b="1">
                <a:latin typeface="Century Gothic" panose="020B0502020202020204" pitchFamily="34" charset="0"/>
                <a:ea typeface="宋体" panose="02010600030101010101" pitchFamily="2" charset="-122"/>
              </a:endParaRPr>
            </a:p>
          </p:txBody>
        </p:sp>
        <p:sp>
          <p:nvSpPr>
            <p:cNvPr id="42031" name="Rectangle 13"/>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sp>
        <p:nvSpPr>
          <p:cNvPr id="41992" name="Line 14"/>
          <p:cNvSpPr>
            <a:spLocks noChangeShapeType="1"/>
          </p:cNvSpPr>
          <p:nvPr/>
        </p:nvSpPr>
        <p:spPr bwMode="auto">
          <a:xfrm>
            <a:off x="2252663" y="2409825"/>
            <a:ext cx="2209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3" name="Rectangle 15"/>
          <p:cNvSpPr>
            <a:spLocks noChangeArrowheads="1"/>
          </p:cNvSpPr>
          <p:nvPr/>
        </p:nvSpPr>
        <p:spPr bwMode="auto">
          <a:xfrm>
            <a:off x="2128838" y="2333625"/>
            <a:ext cx="990600" cy="306388"/>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endParaRPr kumimoji="0" lang="en-US" altLang="zh-CN" sz="1600" b="1">
              <a:latin typeface="Century Gothic" panose="020B0502020202020204" pitchFamily="34" charset="0"/>
              <a:ea typeface="宋体" panose="02010600030101010101" pitchFamily="2" charset="-122"/>
            </a:endParaRPr>
          </a:p>
        </p:txBody>
      </p:sp>
      <p:sp>
        <p:nvSpPr>
          <p:cNvPr id="41994" name="Rectangle 16"/>
          <p:cNvSpPr>
            <a:spLocks noChangeArrowheads="1"/>
          </p:cNvSpPr>
          <p:nvPr/>
        </p:nvSpPr>
        <p:spPr bwMode="auto">
          <a:xfrm>
            <a:off x="2128838" y="2640013"/>
            <a:ext cx="990600" cy="30480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endParaRPr kumimoji="0" lang="en-US" altLang="zh-CN" sz="1600" b="1">
              <a:latin typeface="Century Gothic" panose="020B0502020202020204" pitchFamily="34" charset="0"/>
              <a:ea typeface="宋体" panose="02010600030101010101" pitchFamily="2" charset="-122"/>
            </a:endParaRPr>
          </a:p>
        </p:txBody>
      </p:sp>
      <p:sp>
        <p:nvSpPr>
          <p:cNvPr id="41995" name="Text Box 17"/>
          <p:cNvSpPr txBox="1">
            <a:spLocks noChangeArrowheads="1"/>
          </p:cNvSpPr>
          <p:nvPr/>
        </p:nvSpPr>
        <p:spPr bwMode="auto">
          <a:xfrm>
            <a:off x="1109663" y="2333625"/>
            <a:ext cx="914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磁盘等待队列</a:t>
            </a:r>
            <a:endParaRPr kumimoji="0" lang="zh-CN" altLang="en-US" sz="1800" b="1">
              <a:latin typeface="Century Gothic" panose="020B0502020202020204" pitchFamily="34" charset="0"/>
              <a:ea typeface="宋体" panose="02010600030101010101" pitchFamily="2" charset="-122"/>
            </a:endParaRPr>
          </a:p>
        </p:txBody>
      </p:sp>
      <p:grpSp>
        <p:nvGrpSpPr>
          <p:cNvPr id="41996" name="Group 18"/>
          <p:cNvGrpSpPr/>
          <p:nvPr/>
        </p:nvGrpSpPr>
        <p:grpSpPr bwMode="auto">
          <a:xfrm>
            <a:off x="7281863" y="2409825"/>
            <a:ext cx="609600" cy="288925"/>
            <a:chOff x="4704" y="3019"/>
            <a:chExt cx="384" cy="182"/>
          </a:xfrm>
        </p:grpSpPr>
        <p:grpSp>
          <p:nvGrpSpPr>
            <p:cNvPr id="42023" name="Group 19"/>
            <p:cNvGrpSpPr/>
            <p:nvPr/>
          </p:nvGrpSpPr>
          <p:grpSpPr bwMode="auto">
            <a:xfrm>
              <a:off x="4896" y="3019"/>
              <a:ext cx="192" cy="182"/>
              <a:chOff x="2448" y="2016"/>
              <a:chExt cx="192" cy="192"/>
            </a:xfrm>
          </p:grpSpPr>
          <p:sp>
            <p:nvSpPr>
              <p:cNvPr id="42025" name="Line 20"/>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6" name="Line 21"/>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7" name="Line 22"/>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8" name="Line 23"/>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024" name="Line 24"/>
            <p:cNvSpPr>
              <a:spLocks noChangeShapeType="1"/>
            </p:cNvSpPr>
            <p:nvPr/>
          </p:nvSpPr>
          <p:spPr bwMode="auto">
            <a:xfrm>
              <a:off x="4704" y="3019"/>
              <a:ext cx="2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997" name="Group 25"/>
          <p:cNvGrpSpPr/>
          <p:nvPr/>
        </p:nvGrpSpPr>
        <p:grpSpPr bwMode="auto">
          <a:xfrm>
            <a:off x="3852863" y="4297363"/>
            <a:ext cx="990600" cy="1371600"/>
            <a:chOff x="2208" y="528"/>
            <a:chExt cx="672" cy="1008"/>
          </a:xfrm>
        </p:grpSpPr>
        <p:sp>
          <p:nvSpPr>
            <p:cNvPr id="42020" name="Rectangle 2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21" name="Rectangle 2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PCB4</a:t>
              </a:r>
              <a:endParaRPr kumimoji="0" lang="en-US" altLang="zh-CN" sz="1600" b="1">
                <a:latin typeface="Century Gothic" panose="020B0502020202020204" pitchFamily="34" charset="0"/>
                <a:ea typeface="宋体" panose="02010600030101010101" pitchFamily="2" charset="-122"/>
              </a:endParaRPr>
            </a:p>
          </p:txBody>
        </p:sp>
        <p:sp>
          <p:nvSpPr>
            <p:cNvPr id="42022" name="Rectangle 2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grpSp>
        <p:nvGrpSpPr>
          <p:cNvPr id="41998" name="Group 29"/>
          <p:cNvGrpSpPr/>
          <p:nvPr/>
        </p:nvGrpSpPr>
        <p:grpSpPr bwMode="auto">
          <a:xfrm>
            <a:off x="5300663" y="4297363"/>
            <a:ext cx="990600" cy="1371600"/>
            <a:chOff x="2208" y="528"/>
            <a:chExt cx="672" cy="1008"/>
          </a:xfrm>
        </p:grpSpPr>
        <p:sp>
          <p:nvSpPr>
            <p:cNvPr id="42017" name="Rectangle 30"/>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18" name="Rectangle 31"/>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PCB8</a:t>
              </a:r>
              <a:endParaRPr kumimoji="0" lang="en-US" altLang="zh-CN" sz="1600" b="1">
                <a:latin typeface="Century Gothic" panose="020B0502020202020204" pitchFamily="34" charset="0"/>
                <a:ea typeface="宋体" panose="02010600030101010101" pitchFamily="2" charset="-122"/>
              </a:endParaRPr>
            </a:p>
          </p:txBody>
        </p:sp>
        <p:sp>
          <p:nvSpPr>
            <p:cNvPr id="42019" name="Rectangle 32"/>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grpSp>
        <p:nvGrpSpPr>
          <p:cNvPr id="41999" name="Group 33"/>
          <p:cNvGrpSpPr/>
          <p:nvPr/>
        </p:nvGrpSpPr>
        <p:grpSpPr bwMode="auto">
          <a:xfrm>
            <a:off x="7053263" y="4297363"/>
            <a:ext cx="990600" cy="1371600"/>
            <a:chOff x="2208" y="528"/>
            <a:chExt cx="672" cy="1008"/>
          </a:xfrm>
        </p:grpSpPr>
        <p:sp>
          <p:nvSpPr>
            <p:cNvPr id="42014" name="Rectangle 34"/>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15" name="Rectangle 35"/>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PCB7</a:t>
              </a:r>
              <a:endParaRPr kumimoji="0" lang="en-US" altLang="zh-CN" sz="1600" b="1">
                <a:latin typeface="Century Gothic" panose="020B0502020202020204" pitchFamily="34" charset="0"/>
                <a:ea typeface="宋体" panose="02010600030101010101" pitchFamily="2" charset="-122"/>
              </a:endParaRPr>
            </a:p>
          </p:txBody>
        </p:sp>
        <p:sp>
          <p:nvSpPr>
            <p:cNvPr id="42016" name="Rectangle 36"/>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endParaRPr kumimoji="0" lang="en-US" altLang="zh-CN" sz="1600" b="1">
                <a:latin typeface="Century Gothic" panose="020B0502020202020204" pitchFamily="34" charset="0"/>
                <a:ea typeface="宋体" panose="02010600030101010101" pitchFamily="2" charset="-122"/>
              </a:endParaRPr>
            </a:p>
          </p:txBody>
        </p:sp>
      </p:grpSp>
      <p:grpSp>
        <p:nvGrpSpPr>
          <p:cNvPr id="42000" name="Group 37"/>
          <p:cNvGrpSpPr/>
          <p:nvPr/>
        </p:nvGrpSpPr>
        <p:grpSpPr bwMode="auto">
          <a:xfrm>
            <a:off x="8348663" y="4449763"/>
            <a:ext cx="304800" cy="304800"/>
            <a:chOff x="2448" y="2016"/>
            <a:chExt cx="192" cy="192"/>
          </a:xfrm>
        </p:grpSpPr>
        <p:sp>
          <p:nvSpPr>
            <p:cNvPr id="42010" name="Line 38"/>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1" name="Line 39"/>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Line 40"/>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3" name="Line 41"/>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001" name="Line 42"/>
          <p:cNvSpPr>
            <a:spLocks noChangeShapeType="1"/>
          </p:cNvSpPr>
          <p:nvPr/>
        </p:nvSpPr>
        <p:spPr bwMode="auto">
          <a:xfrm>
            <a:off x="6291263" y="4449763"/>
            <a:ext cx="762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43"/>
          <p:cNvSpPr>
            <a:spLocks noChangeShapeType="1"/>
          </p:cNvSpPr>
          <p:nvPr/>
        </p:nvSpPr>
        <p:spPr bwMode="auto">
          <a:xfrm>
            <a:off x="8043863" y="4449763"/>
            <a:ext cx="4572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44"/>
          <p:cNvSpPr>
            <a:spLocks noChangeShapeType="1"/>
          </p:cNvSpPr>
          <p:nvPr/>
        </p:nvSpPr>
        <p:spPr bwMode="auto">
          <a:xfrm>
            <a:off x="2262188" y="4467225"/>
            <a:ext cx="1600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Freeform 45"/>
          <p:cNvSpPr/>
          <p:nvPr/>
        </p:nvSpPr>
        <p:spPr bwMode="auto">
          <a:xfrm>
            <a:off x="2633663" y="4525963"/>
            <a:ext cx="4419600" cy="1295400"/>
          </a:xfrm>
          <a:custGeom>
            <a:avLst/>
            <a:gdLst>
              <a:gd name="T0" fmla="*/ 0 w 3024"/>
              <a:gd name="T1" fmla="*/ 2147483647 h 912"/>
              <a:gd name="T2" fmla="*/ 2147483647 w 3024"/>
              <a:gd name="T3" fmla="*/ 2147483647 h 912"/>
              <a:gd name="T4" fmla="*/ 2147483647 w 3024"/>
              <a:gd name="T5" fmla="*/ 2147483647 h 912"/>
              <a:gd name="T6" fmla="*/ 2147483647 w 3024"/>
              <a:gd name="T7" fmla="*/ 0 h 9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4" h="912">
                <a:moveTo>
                  <a:pt x="0" y="192"/>
                </a:moveTo>
                <a:lnTo>
                  <a:pt x="816" y="912"/>
                </a:lnTo>
                <a:lnTo>
                  <a:pt x="2640" y="912"/>
                </a:lnTo>
                <a:lnTo>
                  <a:pt x="302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005" name="Group 46"/>
          <p:cNvGrpSpPr/>
          <p:nvPr/>
        </p:nvGrpSpPr>
        <p:grpSpPr bwMode="auto">
          <a:xfrm>
            <a:off x="2128838" y="4284663"/>
            <a:ext cx="990600" cy="611187"/>
            <a:chOff x="672" y="768"/>
            <a:chExt cx="720" cy="480"/>
          </a:xfrm>
        </p:grpSpPr>
        <p:sp>
          <p:nvSpPr>
            <p:cNvPr id="42008" name="Rectangle 47"/>
            <p:cNvSpPr>
              <a:spLocks noChangeArrowheads="1"/>
            </p:cNvSpPr>
            <p:nvPr/>
          </p:nvSpPr>
          <p:spPr bwMode="auto">
            <a:xfrm>
              <a:off x="672" y="768"/>
              <a:ext cx="720"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endParaRPr kumimoji="0" lang="en-US" altLang="zh-CN" sz="1600" b="1">
                <a:latin typeface="Century Gothic" panose="020B0502020202020204" pitchFamily="34" charset="0"/>
                <a:ea typeface="宋体" panose="02010600030101010101" pitchFamily="2" charset="-122"/>
              </a:endParaRPr>
            </a:p>
          </p:txBody>
        </p:sp>
        <p:sp>
          <p:nvSpPr>
            <p:cNvPr id="42009" name="Rectangle 48"/>
            <p:cNvSpPr>
              <a:spLocks noChangeArrowheads="1"/>
            </p:cNvSpPr>
            <p:nvPr/>
          </p:nvSpPr>
          <p:spPr bwMode="auto">
            <a:xfrm>
              <a:off x="672" y="1008"/>
              <a:ext cx="720" cy="24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endParaRPr kumimoji="0" lang="en-US" altLang="zh-CN" sz="1600" b="1">
                <a:latin typeface="Century Gothic" panose="020B0502020202020204" pitchFamily="34" charset="0"/>
                <a:ea typeface="宋体" panose="02010600030101010101" pitchFamily="2" charset="-122"/>
              </a:endParaRPr>
            </a:p>
          </p:txBody>
        </p:sp>
      </p:grpSp>
      <p:sp>
        <p:nvSpPr>
          <p:cNvPr id="42006" name="Text Box 49"/>
          <p:cNvSpPr txBox="1">
            <a:spLocks noChangeArrowheads="1"/>
          </p:cNvSpPr>
          <p:nvPr/>
        </p:nvSpPr>
        <p:spPr bwMode="auto">
          <a:xfrm>
            <a:off x="1262063" y="4238625"/>
            <a:ext cx="762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就绪</a:t>
            </a:r>
            <a:endParaRPr kumimoji="0" lang="zh-CN" altLang="en-US" sz="1800" b="1">
              <a:latin typeface="Century Gothic" panose="020B0502020202020204" pitchFamily="34" charset="0"/>
              <a:ea typeface="宋体" panose="02010600030101010101" pitchFamily="2" charset="-122"/>
            </a:endParaRPr>
          </a:p>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队列</a:t>
            </a:r>
            <a:endParaRPr kumimoji="0" lang="zh-CN" altLang="en-US" sz="1800" b="1">
              <a:latin typeface="Century Gothic" panose="020B0502020202020204" pitchFamily="34" charset="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266" name="Group 50"/>
          <p:cNvGrpSpPr/>
          <p:nvPr/>
        </p:nvGrpSpPr>
        <p:grpSpPr bwMode="auto">
          <a:xfrm>
            <a:off x="1231900" y="2151698"/>
            <a:ext cx="4940300" cy="3670300"/>
            <a:chOff x="776" y="1039"/>
            <a:chExt cx="3112" cy="2312"/>
          </a:xfrm>
        </p:grpSpPr>
        <p:sp>
          <p:nvSpPr>
            <p:cNvPr id="27686" name="Freeform 5"/>
            <p:cNvSpPr/>
            <p:nvPr/>
          </p:nvSpPr>
          <p:spPr bwMode="auto">
            <a:xfrm>
              <a:off x="1459" y="1358"/>
              <a:ext cx="2355" cy="1578"/>
            </a:xfrm>
            <a:custGeom>
              <a:avLst/>
              <a:gdLst>
                <a:gd name="T0" fmla="*/ 196 w 3360"/>
                <a:gd name="T1" fmla="*/ 169 h 2172"/>
                <a:gd name="T2" fmla="*/ 168 w 3360"/>
                <a:gd name="T3" fmla="*/ 36 h 2172"/>
                <a:gd name="T4" fmla="*/ 80 w 3360"/>
                <a:gd name="T5" fmla="*/ 4 h 2172"/>
                <a:gd name="T6" fmla="*/ 0 w 3360"/>
                <a:gd name="T7" fmla="*/ 55 h 2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0" h="2172">
                  <a:moveTo>
                    <a:pt x="3360" y="2172"/>
                  </a:moveTo>
                  <a:cubicBezTo>
                    <a:pt x="3277" y="1887"/>
                    <a:pt x="3210" y="817"/>
                    <a:pt x="2880" y="462"/>
                  </a:cubicBezTo>
                  <a:cubicBezTo>
                    <a:pt x="2550" y="107"/>
                    <a:pt x="1860" y="0"/>
                    <a:pt x="1380" y="42"/>
                  </a:cubicBezTo>
                  <a:cubicBezTo>
                    <a:pt x="900" y="84"/>
                    <a:pt x="287" y="576"/>
                    <a:pt x="0" y="717"/>
                  </a:cubicBezTo>
                </a:path>
              </a:pathLst>
            </a:custGeom>
            <a:noFill/>
            <a:ln w="9525" cap="flat">
              <a:solidFill>
                <a:srgbClr val="000000"/>
              </a:solidFill>
              <a:prstDash val="dash"/>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Line 6"/>
            <p:cNvSpPr>
              <a:spLocks noChangeShapeType="1"/>
            </p:cNvSpPr>
            <p:nvPr/>
          </p:nvSpPr>
          <p:spPr bwMode="auto">
            <a:xfrm flipH="1" flipV="1">
              <a:off x="1522" y="2038"/>
              <a:ext cx="138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8" name="Line 7"/>
            <p:cNvSpPr>
              <a:spLocks noChangeShapeType="1"/>
            </p:cNvSpPr>
            <p:nvPr/>
          </p:nvSpPr>
          <p:spPr bwMode="auto">
            <a:xfrm flipV="1">
              <a:off x="1491" y="1957"/>
              <a:ext cx="120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9" name="Line 8"/>
            <p:cNvSpPr>
              <a:spLocks noChangeShapeType="1"/>
            </p:cNvSpPr>
            <p:nvPr/>
          </p:nvSpPr>
          <p:spPr bwMode="auto">
            <a:xfrm flipH="1">
              <a:off x="1333" y="1039"/>
              <a:ext cx="831" cy="79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0" name="Line 9"/>
            <p:cNvSpPr>
              <a:spLocks noChangeShapeType="1"/>
            </p:cNvSpPr>
            <p:nvPr/>
          </p:nvSpPr>
          <p:spPr bwMode="auto">
            <a:xfrm>
              <a:off x="1375" y="298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1" name="Line 10"/>
            <p:cNvSpPr>
              <a:spLocks noChangeShapeType="1"/>
            </p:cNvSpPr>
            <p:nvPr/>
          </p:nvSpPr>
          <p:spPr bwMode="auto">
            <a:xfrm flipH="1">
              <a:off x="1512" y="305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2" name="Line 38"/>
            <p:cNvSpPr>
              <a:spLocks noChangeShapeType="1"/>
            </p:cNvSpPr>
            <p:nvPr/>
          </p:nvSpPr>
          <p:spPr bwMode="auto">
            <a:xfrm flipV="1">
              <a:off x="1207" y="2173"/>
              <a:ext cx="1" cy="6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3" name="Rectangle 39"/>
            <p:cNvSpPr>
              <a:spLocks noChangeArrowheads="1"/>
            </p:cNvSpPr>
            <p:nvPr/>
          </p:nvSpPr>
          <p:spPr bwMode="auto">
            <a:xfrm>
              <a:off x="776" y="2400"/>
              <a:ext cx="100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94" name="Rectangle 40"/>
            <p:cNvSpPr>
              <a:spLocks noChangeArrowheads="1"/>
            </p:cNvSpPr>
            <p:nvPr/>
          </p:nvSpPr>
          <p:spPr bwMode="auto">
            <a:xfrm>
              <a:off x="1575" y="2729"/>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5" name="Rectangle 41"/>
            <p:cNvSpPr>
              <a:spLocks noChangeArrowheads="1"/>
            </p:cNvSpPr>
            <p:nvPr/>
          </p:nvSpPr>
          <p:spPr bwMode="auto">
            <a:xfrm>
              <a:off x="1575" y="301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6" name="Rectangle 42"/>
            <p:cNvSpPr>
              <a:spLocks noChangeArrowheads="1"/>
            </p:cNvSpPr>
            <p:nvPr/>
          </p:nvSpPr>
          <p:spPr bwMode="auto">
            <a:xfrm>
              <a:off x="1827" y="1720"/>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7" name="Rectangle 43"/>
            <p:cNvSpPr>
              <a:spLocks noChangeArrowheads="1"/>
            </p:cNvSpPr>
            <p:nvPr/>
          </p:nvSpPr>
          <p:spPr bwMode="auto">
            <a:xfrm>
              <a:off x="1827" y="200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8" name="Rectangle 44"/>
            <p:cNvSpPr>
              <a:spLocks noChangeArrowheads="1"/>
            </p:cNvSpPr>
            <p:nvPr/>
          </p:nvSpPr>
          <p:spPr bwMode="auto">
            <a:xfrm>
              <a:off x="1281" y="1380"/>
              <a:ext cx="75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99" name="Rectangle 45"/>
            <p:cNvSpPr>
              <a:spLocks noChangeArrowheads="1"/>
            </p:cNvSpPr>
            <p:nvPr/>
          </p:nvSpPr>
          <p:spPr bwMode="auto">
            <a:xfrm>
              <a:off x="3173" y="1493"/>
              <a:ext cx="715"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直接换出</a:t>
              </a:r>
              <a:endParaRPr kumimoji="0" lang="zh-CN" altLang="en-US" sz="1800">
                <a:latin typeface="Verdana" panose="020B0604030504040204" pitchFamily="34" charset="0"/>
                <a:ea typeface="宋体" panose="02010600030101010101" pitchFamily="2" charset="-122"/>
              </a:endParaRPr>
            </a:p>
          </p:txBody>
        </p:sp>
      </p:grpSp>
      <p:sp>
        <p:nvSpPr>
          <p:cNvPr id="27651" name="AutoShape 4"/>
          <p:cNvSpPr>
            <a:spLocks noChangeAspect="1" noChangeArrowheads="1"/>
          </p:cNvSpPr>
          <p:nvPr/>
        </p:nvSpPr>
        <p:spPr bwMode="auto">
          <a:xfrm>
            <a:off x="574675" y="1266825"/>
            <a:ext cx="80105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65267" name="Group 51"/>
          <p:cNvGrpSpPr/>
          <p:nvPr/>
        </p:nvGrpSpPr>
        <p:grpSpPr bwMode="auto">
          <a:xfrm>
            <a:off x="1370013" y="3412173"/>
            <a:ext cx="1335087" cy="2263775"/>
            <a:chOff x="863" y="1833"/>
            <a:chExt cx="841" cy="1426"/>
          </a:xfrm>
        </p:grpSpPr>
        <p:sp>
          <p:nvSpPr>
            <p:cNvPr id="27682" name="Oval 34"/>
            <p:cNvSpPr>
              <a:spLocks noChangeArrowheads="1"/>
            </p:cNvSpPr>
            <p:nvPr/>
          </p:nvSpPr>
          <p:spPr bwMode="auto">
            <a:xfrm>
              <a:off x="902" y="1833"/>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3" name="Rectangle 35"/>
            <p:cNvSpPr>
              <a:spLocks noChangeArrowheads="1"/>
            </p:cNvSpPr>
            <p:nvPr/>
          </p:nvSpPr>
          <p:spPr bwMode="auto">
            <a:xfrm>
              <a:off x="863" y="1887"/>
              <a:ext cx="84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就绪挂起</a:t>
              </a:r>
              <a:endParaRPr kumimoji="0" lang="zh-CN" altLang="en-US" sz="1800">
                <a:latin typeface="Verdana" panose="020B0604030504040204" pitchFamily="34" charset="0"/>
                <a:ea typeface="宋体" panose="02010600030101010101" pitchFamily="2" charset="-122"/>
              </a:endParaRPr>
            </a:p>
          </p:txBody>
        </p:sp>
        <p:sp>
          <p:nvSpPr>
            <p:cNvPr id="27684" name="Oval 36"/>
            <p:cNvSpPr>
              <a:spLocks noChangeArrowheads="1"/>
            </p:cNvSpPr>
            <p:nvPr/>
          </p:nvSpPr>
          <p:spPr bwMode="auto">
            <a:xfrm>
              <a:off x="902" y="2854"/>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5" name="Rectangle 37"/>
            <p:cNvSpPr>
              <a:spLocks noChangeArrowheads="1"/>
            </p:cNvSpPr>
            <p:nvPr/>
          </p:nvSpPr>
          <p:spPr bwMode="auto">
            <a:xfrm>
              <a:off x="863" y="2918"/>
              <a:ext cx="8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阻塞挂起</a:t>
              </a:r>
              <a:endParaRPr kumimoji="0" lang="zh-CN" altLang="en-US" sz="1800">
                <a:latin typeface="Verdana" panose="020B0604030504040204" pitchFamily="34" charset="0"/>
                <a:ea typeface="宋体" panose="02010600030101010101" pitchFamily="2" charset="-122"/>
              </a:endParaRPr>
            </a:p>
          </p:txBody>
        </p:sp>
      </p:grpSp>
      <p:sp>
        <p:nvSpPr>
          <p:cNvPr id="27654" name="Rectangle 3"/>
          <p:cNvSpPr>
            <a:spLocks noChangeArrowheads="1"/>
          </p:cNvSpPr>
          <p:nvPr/>
        </p:nvSpPr>
        <p:spPr bwMode="auto">
          <a:xfrm>
            <a:off x="801688" y="1486535"/>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进程七状态变迁图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7655" name="Line 11"/>
          <p:cNvSpPr>
            <a:spLocks noChangeShapeType="1"/>
          </p:cNvSpPr>
          <p:nvPr/>
        </p:nvSpPr>
        <p:spPr bwMode="auto">
          <a:xfrm>
            <a:off x="3835400" y="2332673"/>
            <a:ext cx="809625" cy="1076325"/>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Line 12"/>
          <p:cNvSpPr>
            <a:spLocks noChangeShapeType="1"/>
          </p:cNvSpPr>
          <p:nvPr/>
        </p:nvSpPr>
        <p:spPr bwMode="auto">
          <a:xfrm flipV="1">
            <a:off x="3835400" y="3934460"/>
            <a:ext cx="715963" cy="12779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7" name="Line 13"/>
          <p:cNvSpPr>
            <a:spLocks noChangeShapeType="1"/>
          </p:cNvSpPr>
          <p:nvPr/>
        </p:nvSpPr>
        <p:spPr bwMode="auto">
          <a:xfrm>
            <a:off x="5062538" y="3909060"/>
            <a:ext cx="709612" cy="115728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8" name="Line 14"/>
          <p:cNvSpPr>
            <a:spLocks noChangeShapeType="1"/>
          </p:cNvSpPr>
          <p:nvPr/>
        </p:nvSpPr>
        <p:spPr bwMode="auto">
          <a:xfrm flipH="1" flipV="1">
            <a:off x="5187950" y="3832860"/>
            <a:ext cx="784225" cy="12795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9" name="Line 15"/>
          <p:cNvSpPr>
            <a:spLocks noChangeShapeType="1"/>
          </p:cNvSpPr>
          <p:nvPr/>
        </p:nvSpPr>
        <p:spPr bwMode="auto">
          <a:xfrm flipH="1">
            <a:off x="4386263" y="5298123"/>
            <a:ext cx="1401762"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0" name="Line 16"/>
          <p:cNvSpPr>
            <a:spLocks noChangeShapeType="1"/>
          </p:cNvSpPr>
          <p:nvPr/>
        </p:nvSpPr>
        <p:spPr bwMode="auto">
          <a:xfrm>
            <a:off x="6372225" y="5288598"/>
            <a:ext cx="1001713"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1" name="Rectangle 17"/>
          <p:cNvSpPr>
            <a:spLocks noChangeArrowheads="1"/>
          </p:cNvSpPr>
          <p:nvPr/>
        </p:nvSpPr>
        <p:spPr bwMode="auto">
          <a:xfrm>
            <a:off x="3835400" y="2893060"/>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62" name="Oval 18"/>
          <p:cNvSpPr>
            <a:spLocks noChangeArrowheads="1"/>
          </p:cNvSpPr>
          <p:nvPr/>
        </p:nvSpPr>
        <p:spPr bwMode="auto">
          <a:xfrm>
            <a:off x="4270375" y="3412173"/>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3" name="Rectangle 19"/>
          <p:cNvSpPr>
            <a:spLocks noChangeArrowheads="1"/>
          </p:cNvSpPr>
          <p:nvPr/>
        </p:nvSpPr>
        <p:spPr bwMode="auto">
          <a:xfrm>
            <a:off x="4475163" y="3497898"/>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7664" name="Oval 20"/>
          <p:cNvSpPr>
            <a:spLocks noChangeArrowheads="1"/>
          </p:cNvSpPr>
          <p:nvPr/>
        </p:nvSpPr>
        <p:spPr bwMode="auto">
          <a:xfrm>
            <a:off x="3384550" y="5033010"/>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5" name="Rectangle 21"/>
          <p:cNvSpPr>
            <a:spLocks noChangeArrowheads="1"/>
          </p:cNvSpPr>
          <p:nvPr/>
        </p:nvSpPr>
        <p:spPr bwMode="auto">
          <a:xfrm>
            <a:off x="3589338" y="5118735"/>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7666" name="Oval 22"/>
          <p:cNvSpPr>
            <a:spLocks noChangeArrowheads="1"/>
          </p:cNvSpPr>
          <p:nvPr/>
        </p:nvSpPr>
        <p:spPr bwMode="auto">
          <a:xfrm>
            <a:off x="5505450" y="5033010"/>
            <a:ext cx="1000125"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7" name="Rectangle 23"/>
          <p:cNvSpPr>
            <a:spLocks noChangeArrowheads="1"/>
          </p:cNvSpPr>
          <p:nvPr/>
        </p:nvSpPr>
        <p:spPr bwMode="auto">
          <a:xfrm>
            <a:off x="5692775" y="5134610"/>
            <a:ext cx="1017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7668" name="Rectangle 24"/>
          <p:cNvSpPr>
            <a:spLocks noChangeArrowheads="1"/>
          </p:cNvSpPr>
          <p:nvPr/>
        </p:nvSpPr>
        <p:spPr bwMode="auto">
          <a:xfrm>
            <a:off x="4752975" y="4491673"/>
            <a:ext cx="12017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7669" name="Rectangle 25"/>
          <p:cNvSpPr>
            <a:spLocks noChangeArrowheads="1"/>
          </p:cNvSpPr>
          <p:nvPr/>
        </p:nvSpPr>
        <p:spPr bwMode="auto">
          <a:xfrm>
            <a:off x="5490799" y="4097179"/>
            <a:ext cx="215020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中断（时间片）</a:t>
            </a:r>
            <a:endParaRPr kumimoji="0" lang="zh-CN" altLang="en-US" sz="1800" dirty="0">
              <a:latin typeface="Verdana" panose="020B0604030504040204" pitchFamily="34" charset="0"/>
              <a:ea typeface="宋体" panose="02010600030101010101" pitchFamily="2" charset="-122"/>
            </a:endParaRPr>
          </a:p>
        </p:txBody>
      </p:sp>
      <p:sp>
        <p:nvSpPr>
          <p:cNvPr id="27670" name="Rectangle 26"/>
          <p:cNvSpPr>
            <a:spLocks noChangeArrowheads="1"/>
          </p:cNvSpPr>
          <p:nvPr/>
        </p:nvSpPr>
        <p:spPr bwMode="auto">
          <a:xfrm>
            <a:off x="3602038" y="4312285"/>
            <a:ext cx="16017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71" name="Rectangle 27"/>
          <p:cNvSpPr>
            <a:spLocks noChangeArrowheads="1"/>
          </p:cNvSpPr>
          <p:nvPr/>
        </p:nvSpPr>
        <p:spPr bwMode="auto">
          <a:xfrm>
            <a:off x="4200525" y="5385435"/>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7673" name="Oval 29"/>
          <p:cNvSpPr>
            <a:spLocks noChangeArrowheads="1"/>
          </p:cNvSpPr>
          <p:nvPr/>
        </p:nvSpPr>
        <p:spPr bwMode="auto">
          <a:xfrm>
            <a:off x="3033713" y="1972310"/>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4" name="Rectangle 30"/>
          <p:cNvSpPr>
            <a:spLocks noChangeArrowheads="1"/>
          </p:cNvSpPr>
          <p:nvPr/>
        </p:nvSpPr>
        <p:spPr bwMode="auto">
          <a:xfrm>
            <a:off x="3240088" y="2058035"/>
            <a:ext cx="10001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新建</a:t>
            </a:r>
            <a:endParaRPr kumimoji="0" lang="zh-CN" altLang="en-US" sz="1800">
              <a:latin typeface="Verdana" panose="020B0604030504040204" pitchFamily="34" charset="0"/>
              <a:ea typeface="宋体" panose="02010600030101010101" pitchFamily="2" charset="-122"/>
            </a:endParaRPr>
          </a:p>
        </p:txBody>
      </p:sp>
      <p:sp>
        <p:nvSpPr>
          <p:cNvPr id="27675" name="Oval 31"/>
          <p:cNvSpPr>
            <a:spLocks noChangeArrowheads="1"/>
          </p:cNvSpPr>
          <p:nvPr/>
        </p:nvSpPr>
        <p:spPr bwMode="auto">
          <a:xfrm>
            <a:off x="7373938" y="5033010"/>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6" name="Rectangle 32"/>
          <p:cNvSpPr>
            <a:spLocks noChangeArrowheads="1"/>
          </p:cNvSpPr>
          <p:nvPr/>
        </p:nvSpPr>
        <p:spPr bwMode="auto">
          <a:xfrm>
            <a:off x="7578725" y="5118735"/>
            <a:ext cx="10017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7677" name="Rectangle 33"/>
          <p:cNvSpPr>
            <a:spLocks noChangeArrowheads="1"/>
          </p:cNvSpPr>
          <p:nvPr/>
        </p:nvSpPr>
        <p:spPr bwMode="auto">
          <a:xfrm>
            <a:off x="6370638" y="5382260"/>
            <a:ext cx="1335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完成</a:t>
            </a:r>
            <a:r>
              <a:rPr kumimoji="0" lang="en-US" altLang="zh-CN" sz="1800" b="1">
                <a:solidFill>
                  <a:srgbClr val="0000FF"/>
                </a:solidFill>
                <a:latin typeface="Times New Roman" panose="02020603050405020304" pitchFamily="18" charset="0"/>
                <a:ea typeface="宋体" panose="02010600030101010101" pitchFamily="2" charset="-122"/>
              </a:rPr>
              <a:t>/</a:t>
            </a:r>
            <a:r>
              <a:rPr kumimoji="0" lang="zh-CN" altLang="en-US" sz="1800" b="1">
                <a:solidFill>
                  <a:srgbClr val="0000FF"/>
                </a:solidFill>
                <a:latin typeface="Times New Roman" panose="02020603050405020304" pitchFamily="18" charset="0"/>
                <a:ea typeface="宋体" panose="02010600030101010101" pitchFamily="2" charset="-122"/>
              </a:rPr>
              <a:t>终止</a:t>
            </a:r>
            <a:endParaRPr kumimoji="0" lang="zh-CN" altLang="en-US" sz="1800">
              <a:latin typeface="Verdana" panose="020B0604030504040204" pitchFamily="34" charset="0"/>
              <a:ea typeface="宋体" panose="02010600030101010101" pitchFamily="2" charset="-122"/>
            </a:endParaRPr>
          </a:p>
        </p:txBody>
      </p:sp>
      <p:sp>
        <p:nvSpPr>
          <p:cNvPr id="265264" name="Rectangle 48"/>
          <p:cNvSpPr>
            <a:spLocks noChangeArrowheads="1"/>
          </p:cNvSpPr>
          <p:nvPr/>
        </p:nvSpPr>
        <p:spPr bwMode="auto">
          <a:xfrm>
            <a:off x="460375" y="5900738"/>
            <a:ext cx="851217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a:gradFill>
                  <a:gsLst>
                    <a:gs pos="0">
                      <a:srgbClr val="007BD3"/>
                    </a:gs>
                    <a:gs pos="100000">
                      <a:srgbClr val="034373"/>
                    </a:gs>
                  </a:gsLst>
                  <a:lin scaled="0"/>
                </a:gradFill>
                <a:latin typeface="宋体" panose="02010600030101010101" pitchFamily="2" charset="-122"/>
                <a:ea typeface="宋体" panose="02010600030101010101" pitchFamily="2" charset="-122"/>
              </a:rPr>
              <a:t>挂起状态</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引入主存←→外存的交换机制</a:t>
            </a:r>
            <a:endParaRPr lang="zh-CN" altLang="en-US" sz="2000" b="1">
              <a:latin typeface="宋体" panose="02010600030101010101" pitchFamily="2" charset="-122"/>
              <a:ea typeface="宋体" panose="02010600030101010101" pitchFamily="2" charset="-122"/>
            </a:endParaRPr>
          </a:p>
        </p:txBody>
      </p:sp>
      <p:sp>
        <p:nvSpPr>
          <p:cNvPr id="265268" name="Rectangle 52"/>
          <p:cNvSpPr>
            <a:spLocks noChangeArrowheads="1"/>
          </p:cNvSpPr>
          <p:nvPr/>
        </p:nvSpPr>
        <p:spPr bwMode="auto">
          <a:xfrm>
            <a:off x="6078538" y="1442085"/>
            <a:ext cx="2976562" cy="1338263"/>
          </a:xfrm>
          <a:prstGeom prst="rect">
            <a:avLst/>
          </a:prstGeom>
          <a:solidFill>
            <a:srgbClr val="A7FFFF"/>
          </a:solidFill>
          <a:ln w="9525">
            <a:solidFill>
              <a:srgbClr val="FF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solidFill>
                  <a:srgbClr val="FF0000"/>
                </a:solidFill>
                <a:latin typeface="宋体" panose="02010600030101010101" pitchFamily="2" charset="-122"/>
                <a:ea typeface="宋体" panose="02010600030101010101" pitchFamily="2" charset="-122"/>
              </a:rPr>
              <a:t>思考：</a:t>
            </a:r>
            <a:endParaRPr kumimoji="0" lang="zh-CN" altLang="en-US" sz="2400" b="1">
              <a:solidFill>
                <a:srgbClr val="FF0000"/>
              </a:solidFill>
              <a:latin typeface="宋体" panose="02010600030101010101" pitchFamily="2" charset="-122"/>
              <a:ea typeface="宋体" panose="02010600030101010101" pitchFamily="2" charset="-122"/>
            </a:endParaRPr>
          </a:p>
          <a:p>
            <a:pPr>
              <a:spcBef>
                <a:spcPct val="0"/>
              </a:spcBef>
              <a:buClrTx/>
              <a:buSzTx/>
              <a:buFontTx/>
              <a:buNone/>
            </a:pPr>
            <a:r>
              <a:rPr kumimoji="0" lang="zh-CN" altLang="en-US" sz="2400" b="1">
                <a:latin typeface="宋体" panose="02010600030101010101" pitchFamily="2" charset="-122"/>
                <a:ea typeface="宋体" panose="02010600030101010101" pitchFamily="2" charset="-122"/>
              </a:rPr>
              <a:t>  必须换出先换谁？</a:t>
            </a:r>
            <a:endParaRPr kumimoji="0" lang="zh-CN" altLang="en-US" sz="2400" b="1">
              <a:latin typeface="宋体" panose="02010600030101010101" pitchFamily="2" charset="-122"/>
              <a:ea typeface="宋体" panose="02010600030101010101" pitchFamily="2" charset="-122"/>
            </a:endParaRPr>
          </a:p>
          <a:p>
            <a:pPr>
              <a:spcBef>
                <a:spcPct val="0"/>
              </a:spcBef>
              <a:buClrTx/>
              <a:buSzTx/>
              <a:buFontTx/>
              <a:buNone/>
            </a:pPr>
            <a:r>
              <a:rPr kumimoji="0" lang="zh-CN" altLang="en-US" sz="2400" b="1">
                <a:latin typeface="宋体" panose="02010600030101010101" pitchFamily="2" charset="-122"/>
                <a:ea typeface="宋体" panose="02010600030101010101" pitchFamily="2" charset="-122"/>
              </a:rPr>
              <a:t>  允许换入先换谁？</a:t>
            </a:r>
            <a:endParaRPr kumimoji="0" lang="zh-CN" altLang="en-US" sz="2400">
              <a:latin typeface="宋体" panose="02010600030101010101" pitchFamily="2" charset="-122"/>
              <a:ea typeface="宋体" panose="02010600030101010101" pitchFamily="2" charset="-122"/>
            </a:endParaRPr>
          </a:p>
        </p:txBody>
      </p:sp>
      <p:sp>
        <p:nvSpPr>
          <p:cNvPr id="5"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5267"/>
                                        </p:tgtEl>
                                        <p:attrNameLst>
                                          <p:attrName>style.visibility</p:attrName>
                                        </p:attrNameLst>
                                      </p:cBhvr>
                                      <p:to>
                                        <p:strVal val="visible"/>
                                      </p:to>
                                    </p:set>
                                    <p:animEffect transition="in" filter="slide(fromLeft)">
                                      <p:cBhvr>
                                        <p:cTn id="7" dur="500"/>
                                        <p:tgtEl>
                                          <p:spTgt spid="265267"/>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65264"/>
                                        </p:tgtEl>
                                        <p:attrNameLst>
                                          <p:attrName>style.visibility</p:attrName>
                                        </p:attrNameLst>
                                      </p:cBhvr>
                                      <p:to>
                                        <p:strVal val="visible"/>
                                      </p:to>
                                    </p:set>
                                    <p:animEffect transition="in" filter="blinds(vertical)">
                                      <p:cBhvr>
                                        <p:cTn id="11" dur="500"/>
                                        <p:tgtEl>
                                          <p:spTgt spid="26526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5266"/>
                                        </p:tgtEl>
                                        <p:attrNameLst>
                                          <p:attrName>style.visibility</p:attrName>
                                        </p:attrNameLst>
                                      </p:cBhvr>
                                      <p:to>
                                        <p:strVal val="visible"/>
                                      </p:to>
                                    </p:set>
                                    <p:animEffect transition="in" filter="fade">
                                      <p:cBhvr>
                                        <p:cTn id="16" dur="2000"/>
                                        <p:tgtEl>
                                          <p:spTgt spid="265266"/>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65268"/>
                                        </p:tgtEl>
                                        <p:attrNameLst>
                                          <p:attrName>style.visibility</p:attrName>
                                        </p:attrNameLst>
                                      </p:cBhvr>
                                      <p:to>
                                        <p:strVal val="visible"/>
                                      </p:to>
                                    </p:set>
                                    <p:anim calcmode="lin" valueType="num">
                                      <p:cBhvr>
                                        <p:cTn id="21" dur="1000" fill="hold"/>
                                        <p:tgtEl>
                                          <p:spTgt spid="265268"/>
                                        </p:tgtEl>
                                        <p:attrNameLst>
                                          <p:attrName>ppt_w</p:attrName>
                                        </p:attrNameLst>
                                      </p:cBhvr>
                                      <p:tavLst>
                                        <p:tav tm="0">
                                          <p:val>
                                            <p:strVal val="#ppt_w*0.70"/>
                                          </p:val>
                                        </p:tav>
                                        <p:tav tm="100000">
                                          <p:val>
                                            <p:strVal val="#ppt_w"/>
                                          </p:val>
                                        </p:tav>
                                      </p:tavLst>
                                    </p:anim>
                                    <p:anim calcmode="lin" valueType="num">
                                      <p:cBhvr>
                                        <p:cTn id="22" dur="1000" fill="hold"/>
                                        <p:tgtEl>
                                          <p:spTgt spid="265268"/>
                                        </p:tgtEl>
                                        <p:attrNameLst>
                                          <p:attrName>ppt_h</p:attrName>
                                        </p:attrNameLst>
                                      </p:cBhvr>
                                      <p:tavLst>
                                        <p:tav tm="0">
                                          <p:val>
                                            <p:strVal val="#ppt_h"/>
                                          </p:val>
                                        </p:tav>
                                        <p:tav tm="100000">
                                          <p:val>
                                            <p:strVal val="#ppt_h"/>
                                          </p:val>
                                        </p:tav>
                                      </p:tavLst>
                                    </p:anim>
                                    <p:animEffect transition="in" filter="fade">
                                      <p:cBhvr>
                                        <p:cTn id="23" dur="1000"/>
                                        <p:tgtEl>
                                          <p:spTgt spid="26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64" grpId="0" bldLvl="0" animBg="1"/>
      <p:bldP spid="265268"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进程的状态</a:t>
            </a:r>
            <a:endParaRPr lang="en-US" altLang="zh-CN" dirty="0">
              <a:latin typeface="Times New Roman" panose="02020603050405020304" pitchFamily="18" charset="0"/>
              <a:cs typeface="Times New Roman" panose="02020603050405020304" pitchFamily="18" charset="0"/>
            </a:endParaRPr>
          </a:p>
        </p:txBody>
      </p:sp>
      <p:sp>
        <p:nvSpPr>
          <p:cNvPr id="11" name="内容占位符 2"/>
          <p:cNvSpPr txBox="1"/>
          <p:nvPr/>
        </p:nvSpPr>
        <p:spPr bwMode="auto">
          <a:xfrm>
            <a:off x="179705" y="1340485"/>
            <a:ext cx="8561705"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8001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685800">
              <a:lnSpc>
                <a:spcPct val="150000"/>
              </a:lnSpc>
              <a:spcAft>
                <a:spcPts val="600"/>
              </a:spcAft>
              <a:buFont typeface="Wingdings" panose="05000000000000000000" pitchFamily="2" charset="2"/>
              <a:buChar char="u"/>
              <a:defRPr/>
            </a:pPr>
            <a:r>
              <a:rPr lang="zh-CN" altLang="en-US" sz="2400" dirty="0">
                <a:latin typeface="黑体" panose="02010609060101010101" pitchFamily="49" charset="-122"/>
                <a:ea typeface="黑体" panose="02010609060101010101" pitchFamily="49" charset="-122"/>
                <a:cs typeface="Times New Roman" panose="02020603050405020304" pitchFamily="18" charset="0"/>
              </a:rPr>
              <a:t>挂起进程的特点</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500"/>
              </a:lnSpc>
              <a:spcBef>
                <a:spcPts val="0"/>
              </a:spcBef>
              <a:spcAft>
                <a:spcPts val="600"/>
              </a:spcAft>
              <a:buFont typeface="Wingdings" panose="05000000000000000000" pitchFamily="2" charset="2"/>
              <a:buChar char="Ø"/>
              <a:defRPr/>
            </a:pPr>
            <a:r>
              <a:rPr 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该进程不能立即执行</a:t>
            </a:r>
            <a:endParaRPr lang="en-US" altLang="zh-CN" sz="2000" dirty="0">
              <a:gradFill>
                <a:gsLst>
                  <a:gs pos="0">
                    <a:srgbClr val="007BD3"/>
                  </a:gs>
                  <a:gs pos="100000">
                    <a:srgbClr val="034373"/>
                  </a:gs>
                </a:gsLst>
                <a:lin scaled="0"/>
              </a:gradFill>
            </a:endParaRPr>
          </a:p>
          <a:p>
            <a:pPr marL="1143000" lvl="1" latinLnBrk="0">
              <a:lnSpc>
                <a:spcPts val="2500"/>
              </a:lnSpc>
              <a:spcBef>
                <a:spcPts val="0"/>
              </a:spcBef>
              <a:spcAft>
                <a:spcPts val="600"/>
              </a:spcAft>
              <a:buFont typeface="Wingdings" panose="05000000000000000000" pitchFamily="2" charset="2"/>
              <a:buChar char="Ø"/>
              <a:defRPr/>
            </a:pPr>
            <a:r>
              <a:rPr lang="zh-CN" altLang="en-US" sz="2000" dirty="0">
                <a:gradFill>
                  <a:gsLst>
                    <a:gs pos="0">
                      <a:srgbClr val="007BD3"/>
                    </a:gs>
                    <a:gs pos="100000">
                      <a:srgbClr val="034373"/>
                    </a:gs>
                  </a:gsLst>
                  <a:lin scaled="0"/>
                </a:gradFill>
              </a:rPr>
              <a:t>该进程可能在也可能不在等待一个事件。若等待一个事件，那么阻塞条件不依赖挂起条件，阻塞事件的发生不会使进程立即执行</a:t>
            </a:r>
            <a:endParaRPr lang="zh-CN" altLang="en-US" sz="2000" dirty="0">
              <a:gradFill>
                <a:gsLst>
                  <a:gs pos="0">
                    <a:srgbClr val="007BD3"/>
                  </a:gs>
                  <a:gs pos="100000">
                    <a:srgbClr val="034373"/>
                  </a:gs>
                </a:gsLst>
                <a:lin scaled="0"/>
              </a:gradFill>
            </a:endParaRPr>
          </a:p>
          <a:p>
            <a:pPr marL="1143000" lvl="1" latinLnBrk="0">
              <a:lnSpc>
                <a:spcPts val="2500"/>
              </a:lnSpc>
              <a:spcBef>
                <a:spcPts val="0"/>
              </a:spcBef>
              <a:spcAft>
                <a:spcPts val="60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为阻止进程执行，可以通过代理使其置于挂起状态，代理可以是进程自己，也可以是父进程或操作系统。</a:t>
            </a:r>
            <a:endParaRPr lang="zh-CN" altLang="en-US" sz="2000" dirty="0">
              <a:gradFill>
                <a:gsLst>
                  <a:gs pos="0">
                    <a:srgbClr val="007BD3"/>
                  </a:gs>
                  <a:gs pos="100000">
                    <a:srgbClr val="034373"/>
                  </a:gs>
                </a:gsLst>
                <a:lin scaled="0"/>
              </a:gradFill>
            </a:endParaRPr>
          </a:p>
          <a:p>
            <a:pPr marL="1143000" lvl="1" latinLnBrk="0">
              <a:lnSpc>
                <a:spcPts val="2500"/>
              </a:lnSpc>
              <a:spcBef>
                <a:spcPts val="0"/>
              </a:spcBef>
              <a:spcAft>
                <a:spcPts val="600"/>
              </a:spcAft>
              <a:buFont typeface="Wingdings" panose="05000000000000000000" pitchFamily="2" charset="2"/>
              <a:buChar char="Ø"/>
              <a:defRPr/>
            </a:pPr>
            <a:r>
              <a:rPr lang="zh-CN" altLang="en-US" sz="2000" dirty="0">
                <a:gradFill>
                  <a:gsLst>
                    <a:gs pos="0">
                      <a:srgbClr val="007BD3"/>
                    </a:gs>
                    <a:gs pos="100000">
                      <a:srgbClr val="034373"/>
                    </a:gs>
                  </a:gsLst>
                  <a:lin scaled="0"/>
                </a:gradFill>
              </a:rPr>
              <a:t>除了代理显示地命令系统进行状态转换，否则该进程无法从这一状态转移</a:t>
            </a:r>
            <a:r>
              <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rPr>
              <a:t>     </a:t>
            </a:r>
            <a:endParaRPr lang="en-US" altLang="zh-CN" sz="2000" dirty="0">
              <a:gradFill>
                <a:gsLst>
                  <a:gs pos="0">
                    <a:srgbClr val="007BD3"/>
                  </a:gs>
                  <a:gs pos="100000">
                    <a:srgbClr val="034373"/>
                  </a:gs>
                </a:gsLst>
                <a:lin scaled="0"/>
              </a:gradFill>
              <a:latin typeface="Times New Roman" panose="02020603050405020304" pitchFamily="18" charset="0"/>
              <a:ea typeface="+mn-ea"/>
              <a:cs typeface="Times New Roman" panose="02020603050405020304" pitchFamily="18" charset="0"/>
            </a:endParaRPr>
          </a:p>
          <a:p>
            <a:pPr marL="685800">
              <a:lnSpc>
                <a:spcPct val="150000"/>
              </a:lnSpc>
              <a:spcAft>
                <a:spcPts val="600"/>
              </a:spcAft>
              <a:buFont typeface="Wingdings" panose="05000000000000000000" pitchFamily="2" charset="2"/>
              <a:buChar char="u"/>
              <a:defRPr/>
            </a:pPr>
            <a:r>
              <a:rPr lang="zh-CN" altLang="en-US" sz="2000" dirty="0">
                <a:latin typeface="黑体" panose="02010609060101010101" pitchFamily="49" charset="-122"/>
                <a:ea typeface="黑体" panose="02010609060101010101" pitchFamily="49" charset="-122"/>
                <a:cs typeface="Times New Roman" panose="02020603050405020304" pitchFamily="18" charset="0"/>
                <a:sym typeface="+mn-ea"/>
              </a:rPr>
              <a:t>进程挂起的原因</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rPr>
              <a:t>交换：</a:t>
            </a:r>
            <a:r>
              <a:rPr lang="zh-CN" altLang="en-US" sz="2000" dirty="0">
                <a:solidFill>
                  <a:schemeClr val="tx1"/>
                </a:solidFill>
              </a:rPr>
              <a:t>操作系统需要释放足够的内存空间</a:t>
            </a:r>
            <a:endParaRPr lang="en-US" altLang="zh-CN"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其它</a:t>
            </a:r>
            <a:r>
              <a:rPr lang="en-US" altLang="zh-CN"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OS</a:t>
            </a:r>
            <a:r>
              <a:rPr lang="zh-CN" altLang="en-US" sz="2000" dirty="0">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原因：</a:t>
            </a:r>
            <a:r>
              <a:rPr lang="zh-CN" altLang="en-US" sz="2000" dirty="0">
                <a:solidFill>
                  <a:schemeClr val="tx1"/>
                </a:solidFill>
                <a:latin typeface="Times New Roman" panose="02020603050405020304" pitchFamily="18" charset="0"/>
                <a:cs typeface="Times New Roman" panose="02020603050405020304" pitchFamily="18" charset="0"/>
                <a:sym typeface="+mn-ea"/>
              </a:rPr>
              <a:t>进程有问题或工具进程</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交互式用户请求：</a:t>
            </a:r>
            <a:endParaRPr lang="zh-CN" altLang="en-US" sz="2000" dirty="0">
              <a:gradFill>
                <a:gsLst>
                  <a:gs pos="0">
                    <a:srgbClr val="007BD3"/>
                  </a:gs>
                  <a:gs pos="100000">
                    <a:srgbClr val="034373"/>
                  </a:gs>
                </a:gsLst>
                <a:lin scaled="0"/>
              </a:gradFill>
              <a:sym typeface="+mn-ea"/>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定时：</a:t>
            </a:r>
            <a:r>
              <a:rPr lang="zh-CN" altLang="en-US" sz="2000" dirty="0">
                <a:solidFill>
                  <a:schemeClr val="tx1"/>
                </a:solidFill>
                <a:sym typeface="+mn-ea"/>
              </a:rPr>
              <a:t>周期性执行</a:t>
            </a:r>
            <a:endParaRPr lang="zh-CN" altLang="en-US" sz="2000" dirty="0">
              <a:gradFill>
                <a:gsLst>
                  <a:gs pos="0">
                    <a:srgbClr val="007BD3"/>
                  </a:gs>
                  <a:gs pos="100000">
                    <a:srgbClr val="034373"/>
                  </a:gs>
                </a:gsLst>
                <a:lin scaled="0"/>
              </a:gradFill>
            </a:endParaRPr>
          </a:p>
          <a:p>
            <a:pPr marL="1143000" lvl="1" latinLnBrk="0">
              <a:lnSpc>
                <a:spcPts val="2400"/>
              </a:lnSpc>
              <a:spcBef>
                <a:spcPts val="0"/>
              </a:spcBef>
              <a:spcAft>
                <a:spcPts val="0"/>
              </a:spcAft>
              <a:buFont typeface="Wingdings" panose="05000000000000000000" pitchFamily="2" charset="2"/>
              <a:buChar char="Ø"/>
              <a:defRPr/>
            </a:pPr>
            <a:r>
              <a:rPr lang="zh-CN" altLang="en-US" sz="2000" dirty="0">
                <a:gradFill>
                  <a:gsLst>
                    <a:gs pos="0">
                      <a:srgbClr val="007BD3"/>
                    </a:gs>
                    <a:gs pos="100000">
                      <a:srgbClr val="034373"/>
                    </a:gs>
                  </a:gsLst>
                  <a:lin scaled="0"/>
                </a:gradFill>
                <a:sym typeface="+mn-ea"/>
              </a:rPr>
              <a:t>父进程的请求：</a:t>
            </a:r>
            <a:r>
              <a:rPr lang="zh-CN" altLang="en-US" sz="2000" dirty="0">
                <a:solidFill>
                  <a:schemeClr val="tx1"/>
                </a:solidFill>
                <a:sym typeface="+mn-ea"/>
              </a:rPr>
              <a:t>编程的需要</a:t>
            </a:r>
            <a:endParaRPr lang="zh-CN" altLang="en-US" sz="2000" dirty="0">
              <a:solidFill>
                <a:schemeClr val="tx1"/>
              </a:solidFill>
              <a:latin typeface="Times New Roman" panose="02020603050405020304" pitchFamily="18" charset="0"/>
              <a:ea typeface="+mn-ea"/>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wipe(up)">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wipe(up)">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wipe(up)">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wipe(up)">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wipe(up)">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wipe(up)">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wipe(up)">
                                      <p:cBhvr>
                                        <p:cTn id="42" dur="500"/>
                                        <p:tgtEl>
                                          <p:spTgt spid="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wipe(up)">
                                      <p:cBhvr>
                                        <p:cTn id="47" dur="500"/>
                                        <p:tgtEl>
                                          <p:spTgt spid="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wipe(up)">
                                      <p:cBhvr>
                                        <p:cTn id="52" dur="500"/>
                                        <p:tgtEl>
                                          <p:spTgt spid="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wipe(up)">
                                      <p:cBhvr>
                                        <p:cTn id="57"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进程的描述</a:t>
            </a:r>
            <a:endParaRPr lang="en-US" altLang="zh-CN"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99160" y="1417955"/>
            <a:ext cx="7169785" cy="2742565"/>
          </a:xfrm>
        </p:spPr>
        <p:txBody>
          <a:bodyPr/>
          <a:lstStyle/>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进程是资源的拥有者</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操作系统不仅要管理进程，还要管理资源</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为了管理进程和资源，操作系统构造并维护其管理和维护的每个实体的信息表</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内存表</a:t>
            </a:r>
            <a:endPar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en-US" altLang="zh-CN"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I/O</a:t>
            </a:r>
            <a:r>
              <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表</a:t>
            </a:r>
            <a:endPar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文件表</a:t>
            </a:r>
            <a:endParaRPr lang="zh-CN" altLang="en-US"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ct val="90000"/>
              </a:lnSpc>
              <a:spcBef>
                <a:spcPts val="0"/>
              </a:spcBef>
              <a:spcAft>
                <a:spcPts val="600"/>
              </a:spcAft>
              <a:buFont typeface="Wingdings" panose="05000000000000000000" charset="0"/>
              <a:buChar char="n"/>
            </a:pPr>
            <a:r>
              <a:rPr lang="zh-CN" sz="1925"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rPr>
              <a:t>进程表</a:t>
            </a:r>
            <a:endParaRPr lang="zh-CN" altLang="en-US" sz="22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90000"/>
              </a:lnSpc>
              <a:spcBef>
                <a:spcPts val="0"/>
              </a:spcBef>
              <a:spcAft>
                <a:spcPts val="600"/>
              </a:spcAft>
              <a:buFont typeface="Wingdings" panose="05000000000000000000" charset="0"/>
              <a:buChar char="n"/>
            </a:pP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graphicFrame>
        <p:nvGraphicFramePr>
          <p:cNvPr id="4" name="对象 3"/>
          <p:cNvGraphicFramePr/>
          <p:nvPr>
            <p:custDataLst>
              <p:tags r:id="rId2"/>
            </p:custDataLst>
          </p:nvPr>
        </p:nvGraphicFramePr>
        <p:xfrm>
          <a:off x="197485" y="1988820"/>
          <a:ext cx="8749030" cy="1823720"/>
        </p:xfrm>
        <a:graphic>
          <a:graphicData uri="http://schemas.openxmlformats.org/presentationml/2006/ole">
            <mc:AlternateContent xmlns:mc="http://schemas.openxmlformats.org/markup-compatibility/2006">
              <mc:Choice xmlns:v="urn:schemas-microsoft-com:vml" Requires="v">
                <p:oleObj spid="_x0000_s5" name="" r:id="rId3" imgW="9133840" imgH="4448175" progId="Paint.Picture">
                  <p:embed/>
                </p:oleObj>
              </mc:Choice>
              <mc:Fallback>
                <p:oleObj name="" r:id="rId3" imgW="9133840" imgH="4448175" progId="Paint.Picture">
                  <p:embed/>
                  <p:pic>
                    <p:nvPicPr>
                      <p:cNvPr id="0" name="图片 4"/>
                      <p:cNvPicPr/>
                      <p:nvPr/>
                    </p:nvPicPr>
                    <p:blipFill>
                      <a:blip r:embed="rId4"/>
                      <a:stretch>
                        <a:fillRect/>
                      </a:stretch>
                    </p:blipFill>
                    <p:spPr>
                      <a:xfrm>
                        <a:off x="197485" y="1988820"/>
                        <a:ext cx="8749030" cy="1823720"/>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932180" y="1002030"/>
            <a:ext cx="6717030" cy="5594985"/>
            <a:chOff x="1468" y="1578"/>
            <a:chExt cx="10578" cy="8811"/>
          </a:xfrm>
        </p:grpSpPr>
        <p:pic>
          <p:nvPicPr>
            <p:cNvPr id="2050" name="Picture 2"/>
            <p:cNvPicPr>
              <a:picLocks noChangeAspect="1" noChangeArrowheads="1"/>
            </p:cNvPicPr>
            <p:nvPr/>
          </p:nvPicPr>
          <p:blipFill rotWithShape="1">
            <a:blip r:embed="rId1">
              <a:extLst>
                <a:ext uri="{BEBA8EAE-BF5A-486C-A8C5-ECC9F3942E4B}">
                  <a14:imgProps xmlns:a14="http://schemas.microsoft.com/office/drawing/2010/main">
                    <a14:imgLayer r:embed="rId2">
                      <a14:imgEffect>
                        <a14:brightnessContrast bright="40000"/>
                      </a14:imgEffect>
                    </a14:imgLayer>
                  </a14:imgProps>
                </a:ext>
                <a:ext uri="{28A0092B-C50C-407E-A947-70E740481C1C}">
                  <a14:useLocalDpi xmlns:a14="http://schemas.microsoft.com/office/drawing/2010/main" val="0"/>
                </a:ext>
              </a:extLst>
            </a:blip>
            <a:srcRect l="23284" t="21131" r="27219" b="6793"/>
            <a:stretch>
              <a:fillRect/>
            </a:stretch>
          </p:blipFill>
          <p:spPr bwMode="auto">
            <a:xfrm>
              <a:off x="1468" y="1578"/>
              <a:ext cx="10578" cy="8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571" y="9595"/>
              <a:ext cx="6351" cy="794"/>
            </a:xfrm>
            <a:prstGeom prst="rect">
              <a:avLst/>
            </a:prstGeom>
            <a:solidFill>
              <a:schemeClr val="bg1"/>
            </a:solidFill>
            <a:ln w="9525" cap="flat" cmpd="sng" algn="ctr">
              <a:no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 name="矩形 1"/>
          <p:cNvSpPr/>
          <p:nvPr/>
        </p:nvSpPr>
        <p:spPr>
          <a:xfrm>
            <a:off x="3564255" y="1052830"/>
            <a:ext cx="1656080" cy="2232660"/>
          </a:xfrm>
          <a:prstGeom prst="rect">
            <a:avLst/>
          </a:prstGeom>
          <a:noFill/>
          <a:ln w="28575"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 name="矩形 2"/>
          <p:cNvSpPr/>
          <p:nvPr/>
        </p:nvSpPr>
        <p:spPr>
          <a:xfrm>
            <a:off x="6228080" y="981075"/>
            <a:ext cx="1434465" cy="2006600"/>
          </a:xfrm>
          <a:prstGeom prst="rect">
            <a:avLst/>
          </a:prstGeom>
          <a:noFill/>
          <a:ln w="28575" cap="flat" cmpd="sng" algn="ctr">
            <a:solidFill>
              <a:srgbClr val="C00000"/>
            </a:solidFill>
            <a:prstDash val="solid"/>
            <a:miter lim="800000"/>
            <a:headEnd type="none" w="med" len="med"/>
            <a:tailEnd type="none" w="med" len="med"/>
          </a:ln>
        </p:spPr>
        <p:txBody>
          <a:bodyPr vert="horz" wrap="non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Tx/>
              <a:buNone/>
            </a:pPr>
            <a:endParaRPr kumimoji="0" lang="en-US"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标注 3"/>
          <p:cNvSpPr/>
          <p:nvPr/>
        </p:nvSpPr>
        <p:spPr>
          <a:xfrm>
            <a:off x="932180" y="4365625"/>
            <a:ext cx="1121410" cy="657225"/>
          </a:xfrm>
          <a:prstGeom prst="wedgeRectCallout">
            <a:avLst>
              <a:gd name="adj1" fmla="val 183238"/>
              <a:gd name="adj2" fmla="val -212512"/>
            </a:avLst>
          </a:prstGeom>
          <a:solidFill>
            <a:schemeClr val="accent5">
              <a:lumMod val="75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后面章节</a:t>
            </a:r>
            <a:endPar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介绍</a:t>
            </a:r>
            <a:endPar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p:txBody>
      </p:sp>
      <p:sp>
        <p:nvSpPr>
          <p:cNvPr id="5" name="矩形标注 4"/>
          <p:cNvSpPr/>
          <p:nvPr/>
        </p:nvSpPr>
        <p:spPr>
          <a:xfrm>
            <a:off x="7668260" y="3789045"/>
            <a:ext cx="1121410" cy="447040"/>
          </a:xfrm>
          <a:prstGeom prst="wedgeRectCallout">
            <a:avLst>
              <a:gd name="adj1" fmla="val -61608"/>
              <a:gd name="adj2" fmla="val -212642"/>
            </a:avLst>
          </a:prstGeom>
          <a:solidFill>
            <a:schemeClr val="accent5">
              <a:lumMod val="75000"/>
            </a:schemeClr>
          </a:solidFill>
          <a:ln w="9525" cap="flat" cmpd="sng" algn="ctr">
            <a:noFill/>
            <a:prstDash val="solid"/>
            <a:miter lim="800000"/>
            <a:headEnd type="none" w="med" len="med"/>
            <a:tailEnd type="none" w="med" len="med"/>
          </a:ln>
        </p:spPr>
        <p:txBody>
          <a:bodyPr vert="horz" wrap="none" lIns="91440" tIns="45720" rIns="91440" bIns="45720" numCol="1" anchor="t" anchorCtr="0" compatLnSpc="1"/>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rPr>
              <a:t>本章内容</a:t>
            </a:r>
            <a:endParaRPr kumimoji="0" lang="zh-CN" altLang="en-US" sz="1800" b="1"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3" grpId="0" animBg="1"/>
      <p:bldP spid="5" grpId="0" animBg="1"/>
      <p:bldP spid="2" grpId="1" animBg="1"/>
      <p:bldP spid="4" grpId="1" animBg="1"/>
      <p:bldP spid="3" grpId="1"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进程的定义</a:t>
            </a:r>
            <a:endParaRPr lang="en-US" altLang="zh-CN"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type="body" idx="4294967295"/>
          </p:nvPr>
        </p:nvSpPr>
        <p:spPr>
          <a:xfrm>
            <a:off x="899160" y="1417955"/>
            <a:ext cx="7169785" cy="2742565"/>
          </a:xfrm>
        </p:spPr>
        <p:txBody>
          <a:bodyPr/>
          <a:lstStyle/>
          <a:p>
            <a:pPr latinLnBrk="0">
              <a:lnSpc>
                <a:spcPct val="90000"/>
              </a:lnSpc>
              <a:spcBef>
                <a:spcPts val="600"/>
              </a:spcBef>
              <a:spcAft>
                <a:spcPts val="600"/>
              </a:spcAft>
              <a:buFont typeface="Wingdings" panose="05000000000000000000" charset="0"/>
              <a:buChar char="n"/>
            </a:pPr>
            <a:r>
              <a:rPr lang="zh-CN" altLang="en-US" sz="2200" b="1" dirty="0">
                <a:latin typeface="Times New Roman" panose="02020603050405020304" pitchFamily="18" charset="0"/>
                <a:ea typeface="宋体" panose="02010600030101010101" pitchFamily="2" charset="-122"/>
                <a:cs typeface="Times New Roman" panose="02020603050405020304" pitchFamily="18" charset="0"/>
                <a:sym typeface="+mn-ea"/>
              </a:rPr>
              <a:t>操作系统</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为单个进程建立</a:t>
            </a:r>
            <a:r>
              <a:rPr lang="zh-CN" altLang="en-US" sz="22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2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进程映像</a:t>
            </a:r>
            <a:r>
              <a:rPr lang="zh-CN" altLang="en-US" sz="22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2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600"/>
              </a:spcBef>
              <a:spcAft>
                <a:spcPts val="600"/>
              </a:spcAft>
              <a:buFont typeface="Wingdings" panose="05000000000000000000" charset="0"/>
              <a:buChar char="Ø"/>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一段可执行的程序</a:t>
            </a: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（代码）</a:t>
            </a: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600"/>
              </a:spcBef>
              <a:spcAft>
                <a:spcPts val="600"/>
              </a:spcAft>
              <a:buFont typeface="Wingdings" panose="05000000000000000000" charset="0"/>
              <a:buChar char="Ø"/>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程序所需的相关数据</a:t>
            </a: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（变量、 栈、堆、缓冲区等）</a:t>
            </a: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600"/>
              </a:spcBef>
              <a:spcAft>
                <a:spcPts val="600"/>
              </a:spcAft>
              <a:buFont typeface="Wingdings" panose="05000000000000000000" charset="0"/>
              <a:buChar char="Ø"/>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记录程序执行的</a:t>
            </a: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上下文环境（执行</a:t>
            </a:r>
            <a:r>
              <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现场）</a:t>
            </a:r>
            <a:endParaRPr lang="zh-CN" altLang="en-US" sz="200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latinLnBrk="0">
              <a:lnSpc>
                <a:spcPts val="2400"/>
              </a:lnSpc>
              <a:spcBef>
                <a:spcPts val="600"/>
              </a:spcBef>
              <a:spcAft>
                <a:spcPts val="600"/>
              </a:spcAft>
              <a:buFont typeface="Wingdings" panose="05000000000000000000" charset="0"/>
              <a:buChar char="Ø"/>
            </a:pP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其它</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表征进程的信息</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60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标识符</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60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状态</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60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优先级</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60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内存指针</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600"/>
              </a:spcBef>
              <a:spcAft>
                <a:spcPts val="600"/>
              </a:spcAft>
              <a:buFont typeface="Wingdings" panose="05000000000000000000" charset="0"/>
              <a:buChar char="Ø"/>
            </a:pPr>
            <a:r>
              <a:rPr lang="en-US" altLang="zh-CN"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I/O</a:t>
            </a: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状态信息</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endParaRPr>
          </a:p>
          <a:p>
            <a:pPr lvl="1" latinLnBrk="0">
              <a:lnSpc>
                <a:spcPts val="2400"/>
              </a:lnSpc>
              <a:spcBef>
                <a:spcPts val="600"/>
              </a:spcBef>
              <a:spcAft>
                <a:spcPts val="600"/>
              </a:spcAft>
              <a:buFont typeface="Wingdings" panose="05000000000000000000" charset="0"/>
              <a:buChar char="Ø"/>
            </a:pPr>
            <a:r>
              <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sym typeface="+mn-ea"/>
              </a:rPr>
              <a:t>记账信息</a:t>
            </a:r>
            <a:endParaRPr lang="zh-CN" altLang="en-US" sz="1750" b="1" dirty="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进程的描述</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3059">
                                            <p:txEl>
                                              <p:pRg st="1" end="1"/>
                                            </p:txEl>
                                          </p:spTgt>
                                        </p:tgtEl>
                                        <p:attrNameLst>
                                          <p:attrName>style.visibility</p:attrName>
                                        </p:attrNameLst>
                                      </p:cBhvr>
                                      <p:to>
                                        <p:strVal val="visible"/>
                                      </p:to>
                                    </p:set>
                                    <p:animEffect transition="in" filter="wipe(up)">
                                      <p:cBhvr>
                                        <p:cTn id="7" dur="500"/>
                                        <p:tgtEl>
                                          <p:spTgt spid="1730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3059">
                                            <p:txEl>
                                              <p:pRg st="2" end="2"/>
                                            </p:txEl>
                                          </p:spTgt>
                                        </p:tgtEl>
                                        <p:attrNameLst>
                                          <p:attrName>style.visibility</p:attrName>
                                        </p:attrNameLst>
                                      </p:cBhvr>
                                      <p:to>
                                        <p:strVal val="visible"/>
                                      </p:to>
                                    </p:set>
                                    <p:animEffect transition="in" filter="wipe(up)">
                                      <p:cBhvr>
                                        <p:cTn id="12" dur="500"/>
                                        <p:tgtEl>
                                          <p:spTgt spid="1730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3059">
                                            <p:txEl>
                                              <p:pRg st="3" end="3"/>
                                            </p:txEl>
                                          </p:spTgt>
                                        </p:tgtEl>
                                        <p:attrNameLst>
                                          <p:attrName>style.visibility</p:attrName>
                                        </p:attrNameLst>
                                      </p:cBhvr>
                                      <p:to>
                                        <p:strVal val="visible"/>
                                      </p:to>
                                    </p:set>
                                    <p:animEffect transition="in" filter="wipe(up)">
                                      <p:cBhvr>
                                        <p:cTn id="17" dur="500"/>
                                        <p:tgtEl>
                                          <p:spTgt spid="1730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3059">
                                            <p:txEl>
                                              <p:pRg st="4" end="4"/>
                                            </p:txEl>
                                          </p:spTgt>
                                        </p:tgtEl>
                                        <p:attrNameLst>
                                          <p:attrName>style.visibility</p:attrName>
                                        </p:attrNameLst>
                                      </p:cBhvr>
                                      <p:to>
                                        <p:strVal val="visible"/>
                                      </p:to>
                                    </p:set>
                                    <p:animEffect transition="in" filter="wipe(up)">
                                      <p:cBhvr>
                                        <p:cTn id="22" dur="500"/>
                                        <p:tgtEl>
                                          <p:spTgt spid="1730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3059">
                                            <p:txEl>
                                              <p:pRg st="5" end="5"/>
                                            </p:txEl>
                                          </p:spTgt>
                                        </p:tgtEl>
                                        <p:attrNameLst>
                                          <p:attrName>style.visibility</p:attrName>
                                        </p:attrNameLst>
                                      </p:cBhvr>
                                      <p:to>
                                        <p:strVal val="visible"/>
                                      </p:to>
                                    </p:set>
                                    <p:animEffect transition="in" filter="wipe(up)">
                                      <p:cBhvr>
                                        <p:cTn id="27" dur="500"/>
                                        <p:tgtEl>
                                          <p:spTgt spid="1730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3059">
                                            <p:txEl>
                                              <p:pRg st="6" end="6"/>
                                            </p:txEl>
                                          </p:spTgt>
                                        </p:tgtEl>
                                        <p:attrNameLst>
                                          <p:attrName>style.visibility</p:attrName>
                                        </p:attrNameLst>
                                      </p:cBhvr>
                                      <p:to>
                                        <p:strVal val="visible"/>
                                      </p:to>
                                    </p:set>
                                    <p:animEffect transition="in" filter="wipe(up)">
                                      <p:cBhvr>
                                        <p:cTn id="32" dur="500"/>
                                        <p:tgtEl>
                                          <p:spTgt spid="17305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73059">
                                            <p:txEl>
                                              <p:pRg st="7" end="7"/>
                                            </p:txEl>
                                          </p:spTgt>
                                        </p:tgtEl>
                                        <p:attrNameLst>
                                          <p:attrName>style.visibility</p:attrName>
                                        </p:attrNameLst>
                                      </p:cBhvr>
                                      <p:to>
                                        <p:strVal val="visible"/>
                                      </p:to>
                                    </p:set>
                                    <p:animEffect transition="in" filter="wipe(up)">
                                      <p:cBhvr>
                                        <p:cTn id="37" dur="500"/>
                                        <p:tgtEl>
                                          <p:spTgt spid="17305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73059">
                                            <p:txEl>
                                              <p:pRg st="8" end="8"/>
                                            </p:txEl>
                                          </p:spTgt>
                                        </p:tgtEl>
                                        <p:attrNameLst>
                                          <p:attrName>style.visibility</p:attrName>
                                        </p:attrNameLst>
                                      </p:cBhvr>
                                      <p:to>
                                        <p:strVal val="visible"/>
                                      </p:to>
                                    </p:set>
                                    <p:animEffect transition="in" filter="wipe(up)">
                                      <p:cBhvr>
                                        <p:cTn id="42" dur="500"/>
                                        <p:tgtEl>
                                          <p:spTgt spid="17305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3059">
                                            <p:txEl>
                                              <p:pRg st="9" end="9"/>
                                            </p:txEl>
                                          </p:spTgt>
                                        </p:tgtEl>
                                        <p:attrNameLst>
                                          <p:attrName>style.visibility</p:attrName>
                                        </p:attrNameLst>
                                      </p:cBhvr>
                                      <p:to>
                                        <p:strVal val="visible"/>
                                      </p:to>
                                    </p:set>
                                    <p:animEffect transition="in" filter="wipe(up)">
                                      <p:cBhvr>
                                        <p:cTn id="47" dur="500"/>
                                        <p:tgtEl>
                                          <p:spTgt spid="173059">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3059">
                                            <p:txEl>
                                              <p:pRg st="10" end="10"/>
                                            </p:txEl>
                                          </p:spTgt>
                                        </p:tgtEl>
                                        <p:attrNameLst>
                                          <p:attrName>style.visibility</p:attrName>
                                        </p:attrNameLst>
                                      </p:cBhvr>
                                      <p:to>
                                        <p:strVal val="visible"/>
                                      </p:to>
                                    </p:set>
                                    <p:animEffect transition="in" filter="wipe(up)">
                                      <p:cBhvr>
                                        <p:cTn id="52" dur="500"/>
                                        <p:tgtEl>
                                          <p:spTgt spid="17305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357630" y="493078"/>
            <a:ext cx="6380163" cy="576262"/>
          </a:xfrm>
        </p:spPr>
        <p:txBody>
          <a:body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3" name="Rectangle 3"/>
          <p:cNvSpPr>
            <a:spLocks noChangeArrowheads="1"/>
          </p:cNvSpPr>
          <p:nvPr/>
        </p:nvSpPr>
        <p:spPr bwMode="auto">
          <a:xfrm>
            <a:off x="973138" y="2814638"/>
            <a:ext cx="7305675"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为了描述和控制进程的运行，系统</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为每个进程定义了一个数据结构</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进程控制块（</a:t>
            </a:r>
            <a:r>
              <a:rPr lang="en-US" altLang="zh-CN"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系统创建一个进程，就是由系统为某个程序设置一个</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；进程执行完成时，由系统收回其</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，该进程便消亡了</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系统将根据</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而</a:t>
            </a:r>
            <a:r>
              <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感知进程</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的存在，故</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是进程存在的</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唯一标志</a:t>
            </a:r>
            <a:endPar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可以访问到</a:t>
            </a:r>
            <a:r>
              <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进程的所有信息</a:t>
            </a:r>
            <a:endPar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sym typeface="+mn-ea"/>
              </a:rPr>
              <a:t>记录程序执行的上下文环境</a:t>
            </a:r>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000"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4" name="Rectangle 5"/>
          <p:cNvSpPr>
            <a:spLocks noChangeArrowheads="1"/>
          </p:cNvSpPr>
          <p:nvPr/>
        </p:nvSpPr>
        <p:spPr bwMode="auto">
          <a:xfrm>
            <a:off x="714375" y="1430338"/>
            <a:ext cx="322897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l">
              <a:spcBef>
                <a:spcPct val="0"/>
              </a:spcBef>
              <a:buClrTx/>
              <a:buSzTx/>
              <a:buFontTx/>
              <a:buNone/>
            </a:pPr>
            <a:r>
              <a:rPr lang="zh-CN" altLang="en-US" sz="2400" b="1">
                <a:solidFill>
                  <a:srgbClr val="CC0000"/>
                </a:solidFill>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b="1">
                <a:solidFill>
                  <a:srgbClr val="CC0000"/>
                </a:solidFill>
                <a:latin typeface="Times New Roman" panose="02020603050405020304" pitchFamily="18" charset="0"/>
                <a:ea typeface="黑体" panose="02010609060101010101" pitchFamily="49" charset="-122"/>
                <a:cs typeface="Times New Roman" panose="02020603050405020304" pitchFamily="18" charset="0"/>
              </a:rPr>
              <a:t>PCB</a:t>
            </a:r>
            <a:endParaRPr lang="en-US" altLang="zh-CN" sz="2400" b="1">
              <a:solidFill>
                <a:srgbClr val="CC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725" name="Rectangle 3"/>
          <p:cNvSpPr>
            <a:spLocks noChangeArrowheads="1"/>
          </p:cNvSpPr>
          <p:nvPr/>
        </p:nvSpPr>
        <p:spPr bwMode="auto">
          <a:xfrm>
            <a:off x="939800" y="1995488"/>
            <a:ext cx="730567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en-US" altLang="zh-CN" sz="2200" b="1"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PCB</a:t>
            </a:r>
            <a:r>
              <a:rPr lang="en-US" altLang="zh-CN" sz="2200" b="1" dirty="0">
                <a:latin typeface="Times New Roman" panose="02020603050405020304" pitchFamily="18" charset="0"/>
                <a:ea typeface="宋体" panose="02010600030101010101" pitchFamily="2" charset="-122"/>
                <a:cs typeface="Times New Roman" panose="02020603050405020304" pitchFamily="18" charset="0"/>
              </a:rPr>
              <a:t> – </a:t>
            </a:r>
            <a:r>
              <a:rPr lang="en-US" altLang="zh-CN" sz="22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rPr>
              <a:t>Process Control Block</a:t>
            </a: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，是一个线性的数据结构</a:t>
            </a:r>
            <a:b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br>
            <a:r>
              <a:rPr lang="zh-CN" altLang="en-US" sz="2200" b="1" dirty="0">
                <a:latin typeface="Times New Roman" panose="02020603050405020304" pitchFamily="18" charset="0"/>
                <a:ea typeface="宋体" panose="02010600030101010101" pitchFamily="2" charset="-122"/>
                <a:cs typeface="Times New Roman" panose="02020603050405020304" pitchFamily="18" charset="0"/>
              </a:rPr>
              <a:t>用来描述和记录进程的动态变化信息，是进程的灵魂</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ipe(up)">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wipe(up)">
                                      <p:cBhvr>
                                        <p:cTn id="12" dur="500"/>
                                        <p:tgtEl>
                                          <p:spTgt spid="307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Effect transition="in" filter="wipe(up)">
                                      <p:cBhvr>
                                        <p:cTn id="17" dur="500"/>
                                        <p:tgtEl>
                                          <p:spTgt spid="307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0723">
                                            <p:txEl>
                                              <p:pRg st="2" end="2"/>
                                            </p:txEl>
                                          </p:spTgt>
                                        </p:tgtEl>
                                        <p:attrNameLst>
                                          <p:attrName>style.visibility</p:attrName>
                                        </p:attrNameLst>
                                      </p:cBhvr>
                                      <p:to>
                                        <p:strVal val="visible"/>
                                      </p:to>
                                    </p:set>
                                    <p:animEffect transition="in" filter="wipe(up)">
                                      <p:cBhvr>
                                        <p:cTn id="22" dur="500"/>
                                        <p:tgtEl>
                                          <p:spTgt spid="307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0723">
                                            <p:txEl>
                                              <p:pRg st="3" end="3"/>
                                            </p:txEl>
                                          </p:spTgt>
                                        </p:tgtEl>
                                        <p:attrNameLst>
                                          <p:attrName>style.visibility</p:attrName>
                                        </p:attrNameLst>
                                      </p:cBhvr>
                                      <p:to>
                                        <p:strVal val="visible"/>
                                      </p:to>
                                    </p:set>
                                    <p:animEffect transition="in" filter="wipe(up)">
                                      <p:cBhvr>
                                        <p:cTn id="27" dur="500"/>
                                        <p:tgtEl>
                                          <p:spTgt spid="307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0723">
                                            <p:txEl>
                                              <p:pRg st="4" end="4"/>
                                            </p:txEl>
                                          </p:spTgt>
                                        </p:tgtEl>
                                        <p:attrNameLst>
                                          <p:attrName>style.visibility</p:attrName>
                                        </p:attrNameLst>
                                      </p:cBhvr>
                                      <p:to>
                                        <p:strVal val="visible"/>
                                      </p:to>
                                    </p:set>
                                    <p:animEffect transition="in" filter="wipe(up)">
                                      <p:cBhvr>
                                        <p:cTn id="32" dur="500"/>
                                        <p:tgtEl>
                                          <p:spTgt spid="307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0723">
                                            <p:txEl>
                                              <p:pRg st="5" end="5"/>
                                            </p:txEl>
                                          </p:spTgt>
                                        </p:tgtEl>
                                        <p:attrNameLst>
                                          <p:attrName>style.visibility</p:attrName>
                                        </p:attrNameLst>
                                      </p:cBhvr>
                                      <p:to>
                                        <p:strVal val="visible"/>
                                      </p:to>
                                    </p:set>
                                    <p:animEffect transition="in" filter="wipe(up)">
                                      <p:cBhvr>
                                        <p:cTn id="37"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387985" y="1428115"/>
            <a:ext cx="837755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的内容</a:t>
            </a:r>
            <a:r>
              <a:rPr lang="zh-CN" altLang="en-US" sz="2400" dirty="0">
                <a:latin typeface="黑体" panose="02010609060101010101" pitchFamily="49" charset="-122"/>
                <a:ea typeface="黑体" panose="02010609060101010101" pitchFamily="49" charset="-122"/>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2" name="Rectangle 2"/>
          <p:cNvSpPr>
            <a:spLocks noGrp="1" noChangeArrowheads="1"/>
          </p:cNvSpPr>
          <p:nvPr>
            <p:custDataLst>
              <p:tags r:id="rId1"/>
            </p:custDataLst>
          </p:nvPr>
        </p:nvSpPr>
        <p:spPr>
          <a:xfrm>
            <a:off x="1357630" y="493078"/>
            <a:ext cx="6380163" cy="576262"/>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custDataLst>
              <p:tags r:id="rId2"/>
            </p:custDataLst>
          </p:nvPr>
        </p:nvPicPr>
        <p:blipFill>
          <a:blip r:embed="rId3"/>
          <a:stretch>
            <a:fillRect/>
          </a:stretch>
        </p:blipFill>
        <p:spPr>
          <a:xfrm>
            <a:off x="179705" y="2060575"/>
            <a:ext cx="8810625" cy="3343275"/>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387985" y="1428115"/>
            <a:ext cx="837755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进程控制块</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PCB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的内容</a:t>
            </a:r>
            <a:r>
              <a:rPr lang="zh-CN" altLang="en-US" sz="2400" dirty="0">
                <a:latin typeface="黑体" panose="02010609060101010101" pitchFamily="49" charset="-122"/>
                <a:ea typeface="黑体" panose="02010609060101010101" pitchFamily="49" charset="-122"/>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22" name="Rectangle 2"/>
          <p:cNvSpPr>
            <a:spLocks noGrp="1" noChangeArrowheads="1"/>
          </p:cNvSpPr>
          <p:nvPr>
            <p:custDataLst>
              <p:tags r:id="rId1"/>
            </p:custDataLst>
          </p:nvPr>
        </p:nvSpPr>
        <p:spPr>
          <a:xfrm>
            <a:off x="1357630" y="493078"/>
            <a:ext cx="6380163" cy="576262"/>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custDataLst>
              <p:tags r:id="rId2"/>
            </p:custDataLst>
          </p:nvPr>
        </p:nvPicPr>
        <p:blipFill>
          <a:blip r:embed="rId3"/>
          <a:stretch>
            <a:fillRect/>
          </a:stretch>
        </p:blipFill>
        <p:spPr>
          <a:xfrm>
            <a:off x="179705" y="2132330"/>
            <a:ext cx="8753475" cy="3333750"/>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8" name="Rectangle 4"/>
          <p:cNvSpPr>
            <a:spLocks noGrp="1" noChangeArrowheads="1"/>
          </p:cNvSpPr>
          <p:nvPr>
            <p:ph type="body" idx="4294967295"/>
          </p:nvPr>
        </p:nvSpPr>
        <p:spPr>
          <a:xfrm>
            <a:off x="589915" y="1345565"/>
            <a:ext cx="7954645" cy="4674235"/>
          </a:xfrm>
        </p:spPr>
        <p:txBody>
          <a:bodyPr/>
          <a:lstStyle/>
          <a:p>
            <a:pPr eaLnBrk="1" latinLnBrk="0" hangingPunct="1">
              <a:spcBef>
                <a:spcPts val="0"/>
              </a:spcBef>
              <a:spcAft>
                <a:spcPts val="600"/>
              </a:spcAft>
              <a:buFont typeface="Wingdings" panose="05000000000000000000" charset="0"/>
              <a:buChar char="n"/>
              <a:defRPr/>
            </a:pPr>
            <a:r>
              <a:rPr lang="zh-CN" altLang="en-US" sz="2000" b="1" dirty="0" smtClean="0">
                <a:gradFill>
                  <a:gsLst>
                    <a:gs pos="0">
                      <a:srgbClr val="007BD3"/>
                    </a:gs>
                    <a:gs pos="100000">
                      <a:srgbClr val="034373"/>
                    </a:gs>
                  </a:gsLst>
                  <a:lin scaled="0"/>
                </a:gradFill>
              </a:rPr>
              <a:t>一个进程释放了一台打印机，它可能会改变（）状态：</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A.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自身进程</a:t>
            </a: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B.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输入</a:t>
            </a: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输出进程</a:t>
            </a: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C.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另一个等待打印机的进程</a:t>
            </a: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D.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所有等待打印机的进程</a:t>
            </a: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eaLnBrk="1" latinLnBrk="0" hangingPunct="1">
              <a:spcBef>
                <a:spcPts val="0"/>
              </a:spcBef>
              <a:spcAft>
                <a:spcPts val="600"/>
              </a:spcAft>
              <a:buFont typeface="Wingdings" panose="05000000000000000000" charset="0"/>
              <a:buChar char="n"/>
              <a:defRPr/>
            </a:pPr>
            <a:r>
              <a:rPr lang="zh-CN" altLang="en-US" sz="2000" b="1" dirty="0" smtClean="0">
                <a:gradFill>
                  <a:gsLst>
                    <a:gs pos="0">
                      <a:srgbClr val="007BD3"/>
                    </a:gs>
                    <a:gs pos="100000">
                      <a:srgbClr val="034373"/>
                    </a:gs>
                  </a:gsLst>
                  <a:lin scaled="0"/>
                </a:gradFill>
                <a:sym typeface="+mn-ea"/>
              </a:rPr>
              <a:t> 若一个进程实体由</a:t>
            </a:r>
            <a:r>
              <a:rPr lang="en-US" altLang="zh-CN" sz="2000" b="1" dirty="0" smtClean="0">
                <a:gradFill>
                  <a:gsLst>
                    <a:gs pos="0">
                      <a:srgbClr val="007BD3"/>
                    </a:gs>
                    <a:gs pos="100000">
                      <a:srgbClr val="034373"/>
                    </a:gs>
                  </a:gsLst>
                  <a:lin scaled="0"/>
                </a:gradFill>
                <a:sym typeface="+mn-ea"/>
              </a:rPr>
              <a:t>PCB</a:t>
            </a:r>
            <a:r>
              <a:rPr lang="zh-CN" altLang="en-US" sz="2000" b="1" dirty="0" smtClean="0">
                <a:gradFill>
                  <a:gsLst>
                    <a:gs pos="0">
                      <a:srgbClr val="007BD3"/>
                    </a:gs>
                    <a:gs pos="100000">
                      <a:srgbClr val="034373"/>
                    </a:gs>
                  </a:gsLst>
                  <a:lin scaled="0"/>
                </a:gradFill>
                <a:sym typeface="+mn-ea"/>
              </a:rPr>
              <a:t>、共享正文段、数据堆段、数据栈段组成，请指出下列</a:t>
            </a:r>
            <a:r>
              <a:rPr lang="en-US" altLang="zh-CN" sz="2000" b="1" dirty="0" smtClean="0">
                <a:gradFill>
                  <a:gsLst>
                    <a:gs pos="0">
                      <a:srgbClr val="007BD3"/>
                    </a:gs>
                    <a:gs pos="100000">
                      <a:srgbClr val="034373"/>
                    </a:gs>
                  </a:gsLst>
                  <a:lin scaled="0"/>
                </a:gradFill>
                <a:sym typeface="+mn-ea"/>
              </a:rPr>
              <a:t>C</a:t>
            </a:r>
            <a:r>
              <a:rPr lang="zh-CN" altLang="en-US" sz="2000" b="1" dirty="0" smtClean="0">
                <a:gradFill>
                  <a:gsLst>
                    <a:gs pos="0">
                      <a:srgbClr val="007BD3"/>
                    </a:gs>
                    <a:gs pos="100000">
                      <a:srgbClr val="034373"/>
                    </a:gs>
                  </a:gsLst>
                  <a:lin scaled="0"/>
                </a:gradFill>
                <a:sym typeface="+mn-ea"/>
              </a:rPr>
              <a:t>语言程序中的内容各位于那一段中。</a:t>
            </a:r>
            <a:endParaRPr lang="zh-CN" altLang="en-US" sz="2000" b="1" dirty="0" smtClean="0">
              <a:gradFill>
                <a:gsLst>
                  <a:gs pos="0">
                    <a:srgbClr val="007BD3"/>
                  </a:gs>
                  <a:gs pos="100000">
                    <a:srgbClr val="034373"/>
                  </a:gs>
                </a:gsLst>
                <a:lin scaled="0"/>
              </a:gradFill>
              <a:sym typeface="+mn-ea"/>
            </a:endParaRPr>
          </a:p>
          <a:p>
            <a:pPr marL="0" indent="0" eaLnBrk="1" latinLnBrk="0" hangingPunct="1">
              <a:spcBef>
                <a:spcPts val="0"/>
              </a:spcBef>
              <a:spcAft>
                <a:spcPts val="600"/>
              </a:spcAft>
              <a:buFont typeface="Wingdings" panose="05000000000000000000" charset="0"/>
              <a:buNone/>
              <a:defRPr/>
            </a:pPr>
            <a:r>
              <a:rPr lang="en-US" altLang="zh-CN" sz="2000" b="1" dirty="0" smtClean="0">
                <a:gradFill>
                  <a:gsLst>
                    <a:gs pos="0">
                      <a:srgbClr val="007BD3"/>
                    </a:gs>
                    <a:gs pos="100000">
                      <a:srgbClr val="034373"/>
                    </a:gs>
                  </a:gsLst>
                  <a:lin scaled="0"/>
                </a:gradFill>
                <a:sym typeface="+mn-ea"/>
              </a:rPr>
              <a:t>     </a:t>
            </a:r>
            <a:r>
              <a:rPr lang="zh-CN" altLang="en-US" sz="2000" b="1" dirty="0" smtClean="0">
                <a:gradFill>
                  <a:gsLst>
                    <a:gs pos="0">
                      <a:srgbClr val="007BD3"/>
                    </a:gs>
                    <a:gs pos="100000">
                      <a:srgbClr val="034373"/>
                    </a:gs>
                  </a:gsLst>
                  <a:lin scaled="0"/>
                </a:gradFill>
                <a:sym typeface="+mn-ea"/>
              </a:rPr>
              <a:t>全局变量（），未赋值局部变量（），函数调用时的参数（），用</a:t>
            </a:r>
            <a:r>
              <a:rPr lang="en-US" altLang="zh-CN" sz="2000" b="1" dirty="0" smtClean="0">
                <a:gradFill>
                  <a:gsLst>
                    <a:gs pos="0">
                      <a:srgbClr val="007BD3"/>
                    </a:gs>
                    <a:gs pos="100000">
                      <a:srgbClr val="034373"/>
                    </a:gs>
                  </a:gsLst>
                  <a:lin scaled="0"/>
                </a:gradFill>
                <a:sym typeface="+mn-ea"/>
              </a:rPr>
              <a:t> malloc()</a:t>
            </a:r>
            <a:r>
              <a:rPr lang="zh-CN" altLang="en-US" sz="2000" b="1" dirty="0" smtClean="0">
                <a:gradFill>
                  <a:gsLst>
                    <a:gs pos="0">
                      <a:srgbClr val="007BD3"/>
                    </a:gs>
                    <a:gs pos="100000">
                      <a:srgbClr val="034373"/>
                    </a:gs>
                  </a:gsLst>
                  <a:lin scaled="0"/>
                </a:gradFill>
                <a:sym typeface="+mn-ea"/>
              </a:rPr>
              <a:t>动态分配的存储区（），进程优先级（）</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A. PCB           B.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正文段</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C.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堆段</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D.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栈段</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eaLnBrk="1" latinLnBrk="0" hangingPunct="1">
              <a:spcBef>
                <a:spcPts val="0"/>
              </a:spcBef>
              <a:spcAft>
                <a:spcPts val="600"/>
              </a:spcAft>
              <a:buFont typeface="Wingdings" panose="05000000000000000000" charset="0"/>
              <a:buChar char="n"/>
              <a:defRPr/>
            </a:pPr>
            <a:r>
              <a:rPr lang="zh-CN" altLang="en-US" sz="2000" b="1" dirty="0" smtClean="0">
                <a:gradFill>
                  <a:gsLst>
                    <a:gs pos="0">
                      <a:srgbClr val="007BD3"/>
                    </a:gs>
                    <a:gs pos="100000">
                      <a:srgbClr val="034373"/>
                    </a:gs>
                  </a:gsLst>
                  <a:lin scaled="0"/>
                </a:gradFill>
                <a:sym typeface="+mn-ea"/>
              </a:rPr>
              <a:t> 进程自身决定（）</a:t>
            </a:r>
            <a:endParaRPr lang="zh-CN" altLang="en-US" sz="2000" b="1" dirty="0" smtClean="0">
              <a:gradFill>
                <a:gsLst>
                  <a:gs pos="0">
                    <a:srgbClr val="007BD3"/>
                  </a:gs>
                  <a:gs pos="100000">
                    <a:srgbClr val="034373"/>
                  </a:gs>
                </a:gsLst>
                <a:lin scaled="0"/>
              </a:gradFill>
              <a:sym typeface="+mn-ea"/>
            </a:endParaRPr>
          </a:p>
          <a:p>
            <a:pPr marL="0" indent="0" eaLnBrk="1" latinLnBrk="0" hangingPunct="1">
              <a:spcBef>
                <a:spcPts val="0"/>
              </a:spcBef>
              <a:spcAft>
                <a:spcPts val="600"/>
              </a:spcAft>
              <a:buFont typeface="Wingdings" panose="05000000000000000000" charset="0"/>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A.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从运行态到阻塞态</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B.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从运行态到就绪态</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C.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从就绪态到运行态</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D.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从阻塞态到就绪态</a:t>
            </a:r>
            <a:endParaRPr lang="zh-CN" altLang="en-US" sz="2000" b="1" dirty="0" smtClean="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endParaRPr lang="zh-CN" altLang="en-US" sz="2000" b="1" dirty="0" smtClean="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1"/>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buClrTx/>
              <a:buSzTx/>
              <a:buFontTx/>
            </a:pPr>
            <a:r>
              <a:rPr lang="zh-CN" altLang="en-US">
                <a:solidFill>
                  <a:schemeClr val="accent2"/>
                </a:solidFill>
                <a:ea typeface="仿宋_GB2312" pitchFamily="49" charset="-122"/>
              </a:rPr>
              <a:t>活学活用</a:t>
            </a:r>
            <a:endParaRPr lang="zh-CN" altLang="en-US">
              <a:solidFill>
                <a:schemeClr val="accent2"/>
              </a:solidFill>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798">
                                            <p:txEl>
                                              <p:pRg st="0" end="0"/>
                                            </p:txEl>
                                          </p:spTgt>
                                        </p:tgtEl>
                                        <p:attrNameLst>
                                          <p:attrName>style.visibility</p:attrName>
                                        </p:attrNameLst>
                                      </p:cBhvr>
                                      <p:to>
                                        <p:strVal val="visible"/>
                                      </p:to>
                                    </p:set>
                                    <p:animEffect transition="in" filter="wipe(up)">
                                      <p:cBhvr>
                                        <p:cTn id="7" dur="500"/>
                                        <p:tgtEl>
                                          <p:spTgt spid="33798">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8">
                                            <p:txEl>
                                              <p:pRg st="1" end="1"/>
                                            </p:txEl>
                                          </p:spTgt>
                                        </p:tgtEl>
                                        <p:attrNameLst>
                                          <p:attrName>style.visibility</p:attrName>
                                        </p:attrNameLst>
                                      </p:cBhvr>
                                      <p:to>
                                        <p:strVal val="visible"/>
                                      </p:to>
                                    </p:set>
                                    <p:animEffect transition="in" filter="wipe(up)">
                                      <p:cBhvr>
                                        <p:cTn id="10" dur="500"/>
                                        <p:tgtEl>
                                          <p:spTgt spid="33798">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798">
                                            <p:txEl>
                                              <p:pRg st="2" end="2"/>
                                            </p:txEl>
                                          </p:spTgt>
                                        </p:tgtEl>
                                        <p:attrNameLst>
                                          <p:attrName>style.visibility</p:attrName>
                                        </p:attrNameLst>
                                      </p:cBhvr>
                                      <p:to>
                                        <p:strVal val="visible"/>
                                      </p:to>
                                    </p:set>
                                    <p:animEffect transition="in" filter="wipe(up)">
                                      <p:cBhvr>
                                        <p:cTn id="13" dur="500"/>
                                        <p:tgtEl>
                                          <p:spTgt spid="3379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3798">
                                            <p:txEl>
                                              <p:pRg st="4" end="4"/>
                                            </p:txEl>
                                          </p:spTgt>
                                        </p:tgtEl>
                                        <p:attrNameLst>
                                          <p:attrName>style.visibility</p:attrName>
                                        </p:attrNameLst>
                                      </p:cBhvr>
                                      <p:to>
                                        <p:strVal val="visible"/>
                                      </p:to>
                                    </p:set>
                                    <p:animEffect transition="in" filter="wipe(up)">
                                      <p:cBhvr>
                                        <p:cTn id="18" dur="500"/>
                                        <p:tgtEl>
                                          <p:spTgt spid="33798">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3798">
                                            <p:txEl>
                                              <p:pRg st="5" end="5"/>
                                            </p:txEl>
                                          </p:spTgt>
                                        </p:tgtEl>
                                        <p:attrNameLst>
                                          <p:attrName>style.visibility</p:attrName>
                                        </p:attrNameLst>
                                      </p:cBhvr>
                                      <p:to>
                                        <p:strVal val="visible"/>
                                      </p:to>
                                    </p:set>
                                    <p:animEffect transition="in" filter="wipe(up)">
                                      <p:cBhvr>
                                        <p:cTn id="23" dur="500"/>
                                        <p:tgtEl>
                                          <p:spTgt spid="33798">
                                            <p:txEl>
                                              <p:pRg st="5" end="5"/>
                                            </p:txEl>
                                          </p:spTgt>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3798">
                                            <p:txEl>
                                              <p:pRg st="6" end="6"/>
                                            </p:txEl>
                                          </p:spTgt>
                                        </p:tgtEl>
                                        <p:attrNameLst>
                                          <p:attrName>style.visibility</p:attrName>
                                        </p:attrNameLst>
                                      </p:cBhvr>
                                      <p:to>
                                        <p:strVal val="visible"/>
                                      </p:to>
                                    </p:set>
                                    <p:animEffect transition="in" filter="wipe(up)">
                                      <p:cBhvr>
                                        <p:cTn id="26" dur="500"/>
                                        <p:tgtEl>
                                          <p:spTgt spid="3379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3798">
                                            <p:txEl>
                                              <p:pRg st="8" end="8"/>
                                            </p:txEl>
                                          </p:spTgt>
                                        </p:tgtEl>
                                        <p:attrNameLst>
                                          <p:attrName>style.visibility</p:attrName>
                                        </p:attrNameLst>
                                      </p:cBhvr>
                                      <p:to>
                                        <p:strVal val="visible"/>
                                      </p:to>
                                    </p:set>
                                    <p:animEffect transition="in" filter="wipe(up)">
                                      <p:cBhvr>
                                        <p:cTn id="31" dur="500"/>
                                        <p:tgtEl>
                                          <p:spTgt spid="33798">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798">
                                            <p:txEl>
                                              <p:pRg st="9" end="9"/>
                                            </p:txEl>
                                          </p:spTgt>
                                        </p:tgtEl>
                                        <p:attrNameLst>
                                          <p:attrName>style.visibility</p:attrName>
                                        </p:attrNameLst>
                                      </p:cBhvr>
                                      <p:to>
                                        <p:strVal val="visible"/>
                                      </p:to>
                                    </p:set>
                                    <p:animEffect transition="in" filter="wipe(up)">
                                      <p:cBhvr>
                                        <p:cTn id="36" dur="500"/>
                                        <p:tgtEl>
                                          <p:spTgt spid="33798">
                                            <p:txEl>
                                              <p:pRg st="9" end="9"/>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3798">
                                            <p:txEl>
                                              <p:pRg st="10" end="10"/>
                                            </p:txEl>
                                          </p:spTgt>
                                        </p:tgtEl>
                                        <p:attrNameLst>
                                          <p:attrName>style.visibility</p:attrName>
                                        </p:attrNameLst>
                                      </p:cBhvr>
                                      <p:to>
                                        <p:strVal val="visible"/>
                                      </p:to>
                                    </p:set>
                                    <p:animEffect transition="in" filter="wipe(up)">
                                      <p:cBhvr>
                                        <p:cTn id="39" dur="500"/>
                                        <p:tgtEl>
                                          <p:spTgt spid="3379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dvAuto="0" autoUpdateAnimBg="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8" name="Rectangle 4"/>
          <p:cNvSpPr>
            <a:spLocks noGrp="1" noChangeArrowheads="1"/>
          </p:cNvSpPr>
          <p:nvPr>
            <p:ph type="body" idx="4294967295"/>
          </p:nvPr>
        </p:nvSpPr>
        <p:spPr>
          <a:xfrm>
            <a:off x="589915" y="1345565"/>
            <a:ext cx="7954645" cy="4674235"/>
          </a:xfrm>
        </p:spPr>
        <p:txBody>
          <a:bodyPr/>
          <a:lstStyle/>
          <a:p>
            <a:pPr eaLnBrk="1" latinLnBrk="0" hangingPunct="1">
              <a:spcBef>
                <a:spcPts val="0"/>
              </a:spcBef>
              <a:spcAft>
                <a:spcPts val="600"/>
              </a:spcAft>
              <a:buFont typeface="Wingdings" panose="05000000000000000000" charset="0"/>
              <a:buChar char="n"/>
              <a:defRPr/>
            </a:pPr>
            <a:r>
              <a:rPr lang="zh-CN" altLang="en-US" sz="2000" b="1" dirty="0" smtClean="0">
                <a:gradFill>
                  <a:gsLst>
                    <a:gs pos="0">
                      <a:srgbClr val="007BD3"/>
                    </a:gs>
                    <a:gs pos="100000">
                      <a:srgbClr val="034373"/>
                    </a:gs>
                  </a:gsLst>
                  <a:lin scaled="0"/>
                </a:gradFill>
              </a:rPr>
              <a:t> 下列关于父进程和子进程的叙述中，说法错误的是：</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A.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父进程与子进程可以并发执行</a:t>
            </a: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B.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父进程和子进程共享虚拟地址空间</a:t>
            </a: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C.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父进程与子进程有不同的进程控制块</a:t>
            </a: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100" b="1" dirty="0" smtClean="0">
                <a:latin typeface="Times New Roman" panose="02020603050405020304" pitchFamily="18" charset="0"/>
                <a:ea typeface="宋体" panose="02010600030101010101" pitchFamily="2" charset="-122"/>
                <a:cs typeface="Times New Roman" panose="02020603050405020304" pitchFamily="18" charset="0"/>
              </a:rPr>
              <a:t> D. </a:t>
            </a:r>
            <a:r>
              <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rPr>
              <a:t>父进程与子进程不能同时使用临界资源</a:t>
            </a: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endParaRPr lang="zh-CN" altLang="en-US" sz="2100" b="1" dirty="0" smtClean="0">
              <a:latin typeface="Times New Roman" panose="02020603050405020304" pitchFamily="18" charset="0"/>
              <a:ea typeface="宋体" panose="02010600030101010101" pitchFamily="2" charset="-122"/>
              <a:cs typeface="Times New Roman" panose="02020603050405020304" pitchFamily="18" charset="0"/>
            </a:endParaRPr>
          </a:p>
          <a:p>
            <a:pPr eaLnBrk="1" latinLnBrk="0" hangingPunct="1">
              <a:spcBef>
                <a:spcPts val="0"/>
              </a:spcBef>
              <a:spcAft>
                <a:spcPts val="600"/>
              </a:spcAft>
              <a:buFont typeface="Wingdings" panose="05000000000000000000" charset="0"/>
              <a:buChar char="n"/>
              <a:defRPr/>
            </a:pPr>
            <a:r>
              <a:rPr lang="zh-CN" altLang="en-US" sz="2000" b="1" dirty="0" smtClean="0">
                <a:gradFill>
                  <a:gsLst>
                    <a:gs pos="0">
                      <a:srgbClr val="007BD3"/>
                    </a:gs>
                    <a:gs pos="100000">
                      <a:srgbClr val="034373"/>
                    </a:gs>
                  </a:gsLst>
                  <a:lin scaled="0"/>
                </a:gradFill>
                <a:sym typeface="+mn-ea"/>
              </a:rPr>
              <a:t> 下列选项中，会导致进程从执行态变为就绪态的事件是（）</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A.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执行</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wait</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原语</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B.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申请内存失败</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C.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启动</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I/O</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设备</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D.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被高优先级进程抢占</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eaLnBrk="1" latinLnBrk="0" hangingPunct="1">
              <a:spcBef>
                <a:spcPts val="0"/>
              </a:spcBef>
              <a:spcAft>
                <a:spcPts val="600"/>
              </a:spcAft>
              <a:buFont typeface="Wingdings" panose="05000000000000000000" charset="0"/>
              <a:buChar char="n"/>
              <a:defRPr/>
            </a:pPr>
            <a:r>
              <a:rPr lang="zh-CN" altLang="en-US" sz="2000" b="1" dirty="0" smtClean="0">
                <a:gradFill>
                  <a:gsLst>
                    <a:gs pos="0">
                      <a:srgbClr val="007BD3"/>
                    </a:gs>
                    <a:gs pos="100000">
                      <a:srgbClr val="034373"/>
                    </a:gs>
                  </a:gsLst>
                  <a:lin scaled="0"/>
                </a:gradFill>
                <a:sym typeface="+mn-ea"/>
              </a:rPr>
              <a:t> 下列选项中，降低进程优先级的合适时机是：</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endParaRPr>
          </a:p>
          <a:p>
            <a:pPr marL="457200" lvl="1" indent="0" eaLnBrk="1" latinLnBrk="0" hangingPunct="1">
              <a:lnSpc>
                <a:spcPct val="130000"/>
              </a:lnSpc>
              <a:spcBef>
                <a:spcPts val="0"/>
              </a:spcBef>
              <a:spcAft>
                <a:spcPts val="0"/>
              </a:spcAft>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A.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进程时间片用完</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B.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进程刚完成</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I/O</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操作，进入就绪队列</a:t>
            </a:r>
            <a:endPar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C.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长期处于就绪队列</a:t>
            </a:r>
            <a:r>
              <a:rPr lang="en-US" alt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      D. </a:t>
            </a:r>
            <a:r>
              <a:rPr lang="zh-CN" altLang="en-US"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进程从就绪态转为</a:t>
            </a:r>
            <a:r>
              <a:rPr lang="zh-CN" sz="2000" b="1" dirty="0" smtClean="0">
                <a:latin typeface="Times New Roman" panose="02020603050405020304" pitchFamily="18" charset="0"/>
                <a:ea typeface="宋体" panose="02010600030101010101" pitchFamily="2" charset="-122"/>
                <a:cs typeface="Times New Roman" panose="02020603050405020304" pitchFamily="18" charset="0"/>
                <a:sym typeface="+mn-ea"/>
              </a:rPr>
              <a:t>运行态</a:t>
            </a:r>
            <a:endParaRPr lang="zh-CN" altLang="en-US" sz="2000" b="1" dirty="0" smtClean="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endParaRPr lang="zh-CN" altLang="en-US" sz="2000" b="1" dirty="0" smtClean="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pPr marL="457200" lvl="1" indent="0" eaLnBrk="1" latinLnBrk="0" hangingPunct="1">
              <a:lnSpc>
                <a:spcPct val="130000"/>
              </a:lnSpc>
              <a:spcBef>
                <a:spcPts val="0"/>
              </a:spcBef>
              <a:spcAft>
                <a:spcPts val="0"/>
              </a:spcAft>
              <a:buNone/>
              <a:defRPr/>
            </a:pPr>
            <a:endParaRPr lang="zh-CN" altLang="en-US" sz="2000" b="1" dirty="0" smtClean="0">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标题 1"/>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buClrTx/>
              <a:buSzTx/>
              <a:buFontTx/>
            </a:pPr>
            <a:r>
              <a:rPr lang="zh-CN" altLang="en-US">
                <a:solidFill>
                  <a:schemeClr val="accent2"/>
                </a:solidFill>
                <a:ea typeface="仿宋_GB2312" pitchFamily="49" charset="-122"/>
              </a:rPr>
              <a:t>活学活用</a:t>
            </a:r>
            <a:endParaRPr lang="zh-CN" altLang="en-US">
              <a:solidFill>
                <a:schemeClr val="accent2"/>
              </a:solidFill>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798">
                                            <p:txEl>
                                              <p:pRg st="0" end="0"/>
                                            </p:txEl>
                                          </p:spTgt>
                                        </p:tgtEl>
                                        <p:attrNameLst>
                                          <p:attrName>style.visibility</p:attrName>
                                        </p:attrNameLst>
                                      </p:cBhvr>
                                      <p:to>
                                        <p:strVal val="visible"/>
                                      </p:to>
                                    </p:set>
                                    <p:animEffect transition="in" filter="wipe(up)">
                                      <p:cBhvr>
                                        <p:cTn id="7" dur="500"/>
                                        <p:tgtEl>
                                          <p:spTgt spid="33798">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8">
                                            <p:txEl>
                                              <p:pRg st="1" end="1"/>
                                            </p:txEl>
                                          </p:spTgt>
                                        </p:tgtEl>
                                        <p:attrNameLst>
                                          <p:attrName>style.visibility</p:attrName>
                                        </p:attrNameLst>
                                      </p:cBhvr>
                                      <p:to>
                                        <p:strVal val="visible"/>
                                      </p:to>
                                    </p:set>
                                    <p:animEffect transition="in" filter="wipe(up)">
                                      <p:cBhvr>
                                        <p:cTn id="10" dur="500"/>
                                        <p:tgtEl>
                                          <p:spTgt spid="33798">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798">
                                            <p:txEl>
                                              <p:pRg st="2" end="2"/>
                                            </p:txEl>
                                          </p:spTgt>
                                        </p:tgtEl>
                                        <p:attrNameLst>
                                          <p:attrName>style.visibility</p:attrName>
                                        </p:attrNameLst>
                                      </p:cBhvr>
                                      <p:to>
                                        <p:strVal val="visible"/>
                                      </p:to>
                                    </p:set>
                                    <p:animEffect transition="in" filter="wipe(up)">
                                      <p:cBhvr>
                                        <p:cTn id="13" dur="500"/>
                                        <p:tgtEl>
                                          <p:spTgt spid="33798">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3798">
                                            <p:txEl>
                                              <p:pRg st="3" end="3"/>
                                            </p:txEl>
                                          </p:spTgt>
                                        </p:tgtEl>
                                        <p:attrNameLst>
                                          <p:attrName>style.visibility</p:attrName>
                                        </p:attrNameLst>
                                      </p:cBhvr>
                                      <p:to>
                                        <p:strVal val="visible"/>
                                      </p:to>
                                    </p:set>
                                    <p:animEffect transition="in" filter="wipe(up)">
                                      <p:cBhvr>
                                        <p:cTn id="16" dur="500"/>
                                        <p:tgtEl>
                                          <p:spTgt spid="33798">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3798">
                                            <p:txEl>
                                              <p:pRg st="4" end="4"/>
                                            </p:txEl>
                                          </p:spTgt>
                                        </p:tgtEl>
                                        <p:attrNameLst>
                                          <p:attrName>style.visibility</p:attrName>
                                        </p:attrNameLst>
                                      </p:cBhvr>
                                      <p:to>
                                        <p:strVal val="visible"/>
                                      </p:to>
                                    </p:set>
                                    <p:animEffect transition="in" filter="wipe(up)">
                                      <p:cBhvr>
                                        <p:cTn id="19" dur="500"/>
                                        <p:tgtEl>
                                          <p:spTgt spid="3379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3798">
                                            <p:txEl>
                                              <p:pRg st="6" end="6"/>
                                            </p:txEl>
                                          </p:spTgt>
                                        </p:tgtEl>
                                        <p:attrNameLst>
                                          <p:attrName>style.visibility</p:attrName>
                                        </p:attrNameLst>
                                      </p:cBhvr>
                                      <p:to>
                                        <p:strVal val="visible"/>
                                      </p:to>
                                    </p:set>
                                    <p:animEffect transition="in" filter="wipe(up)">
                                      <p:cBhvr>
                                        <p:cTn id="24" dur="500"/>
                                        <p:tgtEl>
                                          <p:spTgt spid="33798">
                                            <p:txEl>
                                              <p:pRg st="6" end="6"/>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3798">
                                            <p:txEl>
                                              <p:pRg st="7" end="7"/>
                                            </p:txEl>
                                          </p:spTgt>
                                        </p:tgtEl>
                                        <p:attrNameLst>
                                          <p:attrName>style.visibility</p:attrName>
                                        </p:attrNameLst>
                                      </p:cBhvr>
                                      <p:to>
                                        <p:strVal val="visible"/>
                                      </p:to>
                                    </p:set>
                                    <p:animEffect transition="in" filter="wipe(up)">
                                      <p:cBhvr>
                                        <p:cTn id="27" dur="500"/>
                                        <p:tgtEl>
                                          <p:spTgt spid="33798">
                                            <p:txEl>
                                              <p:pRg st="7" end="7"/>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3798">
                                            <p:txEl>
                                              <p:pRg st="8" end="8"/>
                                            </p:txEl>
                                          </p:spTgt>
                                        </p:tgtEl>
                                        <p:attrNameLst>
                                          <p:attrName>style.visibility</p:attrName>
                                        </p:attrNameLst>
                                      </p:cBhvr>
                                      <p:to>
                                        <p:strVal val="visible"/>
                                      </p:to>
                                    </p:set>
                                    <p:animEffect transition="in" filter="wipe(up)">
                                      <p:cBhvr>
                                        <p:cTn id="30" dur="500"/>
                                        <p:tgtEl>
                                          <p:spTgt spid="3379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3798">
                                            <p:txEl>
                                              <p:pRg st="10" end="10"/>
                                            </p:txEl>
                                          </p:spTgt>
                                        </p:tgtEl>
                                        <p:attrNameLst>
                                          <p:attrName>style.visibility</p:attrName>
                                        </p:attrNameLst>
                                      </p:cBhvr>
                                      <p:to>
                                        <p:strVal val="visible"/>
                                      </p:to>
                                    </p:set>
                                    <p:animEffect transition="in" filter="wipe(up)">
                                      <p:cBhvr>
                                        <p:cTn id="35" dur="500"/>
                                        <p:tgtEl>
                                          <p:spTgt spid="33798">
                                            <p:txEl>
                                              <p:pRg st="10" end="10"/>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3798">
                                            <p:txEl>
                                              <p:pRg st="11" end="11"/>
                                            </p:txEl>
                                          </p:spTgt>
                                        </p:tgtEl>
                                        <p:attrNameLst>
                                          <p:attrName>style.visibility</p:attrName>
                                        </p:attrNameLst>
                                      </p:cBhvr>
                                      <p:to>
                                        <p:strVal val="visible"/>
                                      </p:to>
                                    </p:set>
                                    <p:animEffect transition="in" filter="wipe(up)">
                                      <p:cBhvr>
                                        <p:cTn id="38" dur="500"/>
                                        <p:tgtEl>
                                          <p:spTgt spid="33798">
                                            <p:txEl>
                                              <p:pRg st="11" end="11"/>
                                            </p:txEl>
                                          </p:spTgt>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33798">
                                            <p:txEl>
                                              <p:pRg st="12" end="12"/>
                                            </p:txEl>
                                          </p:spTgt>
                                        </p:tgtEl>
                                        <p:attrNameLst>
                                          <p:attrName>style.visibility</p:attrName>
                                        </p:attrNameLst>
                                      </p:cBhvr>
                                      <p:to>
                                        <p:strVal val="visible"/>
                                      </p:to>
                                    </p:set>
                                    <p:animEffect transition="in" filter="wipe(up)">
                                      <p:cBhvr>
                                        <p:cTn id="41" dur="500"/>
                                        <p:tgtEl>
                                          <p:spTgt spid="33798">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advAuto="0" autoUpdateAnimBg="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进程的控制</a:t>
            </a:r>
            <a:endParaRPr lang="zh-CN" altLang="en-US" sz="2800" b="1" dirty="0">
              <a:solidFill>
                <a:srgbClr val="C00000"/>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操作系统的执行</a:t>
            </a:r>
            <a:endParaRPr lang="en-US" altLang="zh-CN" sz="2800" b="1" dirty="0">
              <a:solidFill>
                <a:schemeClr val="tx2"/>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chemeClr val="tx2"/>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86" name="Rectangle 50"/>
          <p:cNvSpPr>
            <a:spLocks noChangeArrowheads="1"/>
          </p:cNvSpPr>
          <p:nvPr/>
        </p:nvSpPr>
        <p:spPr bwMode="auto">
          <a:xfrm>
            <a:off x="849313" y="1290638"/>
            <a:ext cx="766445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indent="0" latinLnBrk="0">
              <a:lnSpc>
                <a:spcPct val="100000"/>
              </a:lnSpc>
              <a:spcBef>
                <a:spcPts val="0"/>
              </a:spcBef>
              <a:spcAft>
                <a:spcPts val="1200"/>
              </a:spcAft>
              <a:buFont typeface="Wingdings" panose="05000000000000000000" pitchFamily="2" charset="2"/>
              <a:buNone/>
            </a:pPr>
            <a:r>
              <a:rPr lang="zh-CN" altLang="en-US" sz="2000" b="1" dirty="0">
                <a:latin typeface="微软雅黑" panose="020B0503020204020204" charset="-122"/>
                <a:ea typeface="微软雅黑" panose="020B0503020204020204" charset="-122"/>
              </a:rPr>
              <a:t>执行模式</a:t>
            </a:r>
            <a:endParaRPr lang="zh-CN" altLang="en-US" sz="2000" b="1" dirty="0">
              <a:ea typeface="宋体" panose="02010600030101010101" pitchFamily="2" charset="-122"/>
            </a:endParaRPr>
          </a:p>
          <a:p>
            <a:pPr latinLnBrk="0">
              <a:lnSpc>
                <a:spcPct val="100000"/>
              </a:lnSpc>
              <a:spcBef>
                <a:spcPts val="0"/>
              </a:spcBef>
              <a:spcAft>
                <a:spcPts val="1200"/>
              </a:spcAft>
              <a:buFont typeface="Wingdings" panose="05000000000000000000" pitchFamily="2" charset="2"/>
              <a:buChar char="n"/>
            </a:pPr>
            <a:r>
              <a:rPr lang="zh-CN" altLang="en-US" sz="2000" b="1" dirty="0">
                <a:ea typeface="宋体" panose="02010600030101010101" pitchFamily="2" charset="-122"/>
              </a:rPr>
              <a:t> </a:t>
            </a:r>
            <a:r>
              <a:rPr lang="en-US" altLang="zh-CN" sz="2000" b="1" dirty="0">
                <a:ea typeface="宋体" panose="02010600030101010101" pitchFamily="2" charset="-122"/>
              </a:rPr>
              <a:t> </a:t>
            </a:r>
            <a:r>
              <a:rPr lang="zh-CN" altLang="en-US" sz="2000" b="1" dirty="0">
                <a:ea typeface="宋体" panose="02010600030101010101" pitchFamily="2" charset="-122"/>
              </a:rPr>
              <a:t>大多数</a:t>
            </a:r>
            <a:r>
              <a:rPr lang="en-US" altLang="zh-CN" sz="2000" b="1" dirty="0">
                <a:ea typeface="宋体" panose="02010600030101010101" pitchFamily="2" charset="-122"/>
              </a:rPr>
              <a:t>CPU</a:t>
            </a:r>
            <a:r>
              <a:rPr lang="zh-CN" altLang="en-US" sz="2000" b="1" dirty="0">
                <a:ea typeface="宋体" panose="02010600030101010101" pitchFamily="2" charset="-122"/>
              </a:rPr>
              <a:t>至少支持两种执行模式：</a:t>
            </a:r>
            <a:endParaRPr lang="zh-CN" altLang="en-US" sz="2000" b="1" dirty="0">
              <a:ea typeface="宋体" panose="02010600030101010101" pitchFamily="2" charset="-122"/>
            </a:endParaRPr>
          </a:p>
          <a:p>
            <a:pPr marL="522605" lvl="1" indent="-342900" latinLnBrk="0">
              <a:lnSpc>
                <a:spcPct val="100000"/>
              </a:lnSpc>
              <a:spcBef>
                <a:spcPts val="0"/>
              </a:spcBef>
              <a:spcAft>
                <a:spcPts val="1200"/>
              </a:spcAft>
              <a:buFont typeface="Wingdings" panose="05000000000000000000" charset="0"/>
              <a:buChar char="Ø"/>
            </a:pPr>
            <a:r>
              <a:rPr lang="zh-CN" altLang="en-US" sz="2000" b="1" dirty="0">
                <a:gradFill>
                  <a:gsLst>
                    <a:gs pos="0">
                      <a:srgbClr val="E30000"/>
                    </a:gs>
                    <a:gs pos="100000">
                      <a:srgbClr val="760303"/>
                    </a:gs>
                  </a:gsLst>
                  <a:lin scaled="0"/>
                </a:gradFill>
                <a:ea typeface="宋体" panose="02010600030101010101" pitchFamily="2" charset="-122"/>
              </a:rPr>
              <a:t>特权模式</a:t>
            </a:r>
            <a:r>
              <a:rPr lang="zh-CN" altLang="en-US" sz="2000" b="1" dirty="0">
                <a:ea typeface="宋体" panose="02010600030101010101" pitchFamily="2" charset="-122"/>
              </a:rPr>
              <a:t>：又称为</a:t>
            </a:r>
            <a:r>
              <a:rPr lang="zh-CN" altLang="en-US" sz="2000" b="1" dirty="0">
                <a:gradFill>
                  <a:gsLst>
                    <a:gs pos="0">
                      <a:srgbClr val="007BD3"/>
                    </a:gs>
                    <a:gs pos="100000">
                      <a:srgbClr val="034373"/>
                    </a:gs>
                  </a:gsLst>
                  <a:lin scaled="0"/>
                </a:gradFill>
                <a:ea typeface="宋体" panose="02010600030101010101" pitchFamily="2" charset="-122"/>
              </a:rPr>
              <a:t>系统模式</a:t>
            </a:r>
            <a:r>
              <a:rPr lang="zh-CN" altLang="en-US" sz="2000" b="1" dirty="0">
                <a:ea typeface="宋体" panose="02010600030101010101" pitchFamily="2" charset="-122"/>
              </a:rPr>
              <a:t>，或</a:t>
            </a:r>
            <a:r>
              <a:rPr lang="zh-CN" altLang="en-US" sz="2000" b="1" dirty="0">
                <a:gradFill>
                  <a:gsLst>
                    <a:gs pos="0">
                      <a:srgbClr val="007BD3"/>
                    </a:gs>
                    <a:gs pos="100000">
                      <a:srgbClr val="034373"/>
                    </a:gs>
                  </a:gsLst>
                  <a:lin scaled="0"/>
                </a:gradFill>
                <a:ea typeface="宋体" panose="02010600030101010101" pitchFamily="2" charset="-122"/>
              </a:rPr>
              <a:t>内核模式</a:t>
            </a:r>
            <a:r>
              <a:rPr lang="zh-CN" altLang="en-US" sz="2000" b="1" dirty="0">
                <a:ea typeface="宋体" panose="02010600030101010101" pitchFamily="2" charset="-122"/>
              </a:rPr>
              <a:t>，或</a:t>
            </a:r>
            <a:r>
              <a:rPr lang="zh-CN" altLang="en-US" sz="2000" b="1" dirty="0">
                <a:gradFill>
                  <a:gsLst>
                    <a:gs pos="0">
                      <a:srgbClr val="007BD3"/>
                    </a:gs>
                    <a:gs pos="100000">
                      <a:srgbClr val="034373"/>
                    </a:gs>
                  </a:gsLst>
                  <a:lin scaled="0"/>
                </a:gradFill>
                <a:ea typeface="宋体" panose="02010600030101010101" pitchFamily="2" charset="-122"/>
              </a:rPr>
              <a:t>控制模式</a:t>
            </a:r>
            <a:endParaRPr lang="zh-CN" altLang="en-US" sz="2000" b="1" dirty="0">
              <a:ea typeface="宋体" panose="02010600030101010101" pitchFamily="2" charset="-122"/>
            </a:endParaRPr>
          </a:p>
          <a:p>
            <a:pPr marL="522605" lvl="1" indent="-342900" latinLnBrk="0">
              <a:lnSpc>
                <a:spcPct val="100000"/>
              </a:lnSpc>
              <a:spcBef>
                <a:spcPts val="0"/>
              </a:spcBef>
              <a:spcAft>
                <a:spcPts val="1200"/>
              </a:spcAft>
              <a:buFont typeface="Wingdings" panose="05000000000000000000" charset="0"/>
              <a:buChar char="Ø"/>
            </a:pPr>
            <a:r>
              <a:rPr lang="zh-CN" altLang="en-US" sz="2000" b="1" dirty="0">
                <a:solidFill>
                  <a:srgbClr val="C00000"/>
                </a:solidFill>
                <a:ea typeface="宋体" panose="02010600030101010101" pitchFamily="2" charset="-122"/>
              </a:rPr>
              <a:t>非特权模式</a:t>
            </a:r>
            <a:r>
              <a:rPr lang="zh-CN" altLang="en-US" sz="2000" b="1" dirty="0">
                <a:ea typeface="宋体" panose="02010600030101010101" pitchFamily="2" charset="-122"/>
              </a:rPr>
              <a:t>： 又称为</a:t>
            </a:r>
            <a:r>
              <a:rPr lang="zh-CN" altLang="en-US" sz="2000" b="1" dirty="0">
                <a:solidFill>
                  <a:srgbClr val="0070C0"/>
                </a:solidFill>
                <a:ea typeface="宋体" panose="02010600030101010101" pitchFamily="2" charset="-122"/>
              </a:rPr>
              <a:t>用户模式</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在特权模式下，软件将完全控制</a:t>
            </a:r>
            <a:r>
              <a:rPr lang="zh-CN" altLang="en-US" sz="2000" b="1" dirty="0">
                <a:solidFill>
                  <a:srgbClr val="0070C0"/>
                </a:solidFill>
                <a:ea typeface="宋体" panose="02010600030101010101" pitchFamily="2" charset="-122"/>
              </a:rPr>
              <a:t>处理器</a:t>
            </a:r>
            <a:r>
              <a:rPr lang="zh-CN" altLang="en-US" sz="2000" b="1" dirty="0">
                <a:ea typeface="宋体" panose="02010600030101010101" pitchFamily="2" charset="-122"/>
              </a:rPr>
              <a:t>，及其</a:t>
            </a:r>
            <a:r>
              <a:rPr lang="zh-CN" altLang="en-US" sz="2000" b="1" dirty="0">
                <a:solidFill>
                  <a:srgbClr val="0070C0"/>
                </a:solidFill>
                <a:ea typeface="宋体" panose="02010600030101010101" pitchFamily="2" charset="-122"/>
              </a:rPr>
              <a:t>所有指令</a:t>
            </a:r>
            <a:r>
              <a:rPr lang="zh-CN" altLang="en-US" sz="2000" b="1" dirty="0">
                <a:ea typeface="宋体" panose="02010600030101010101" pitchFamily="2" charset="-122"/>
              </a:rPr>
              <a:t>、</a:t>
            </a:r>
            <a:r>
              <a:rPr lang="zh-CN" altLang="en-US" sz="2000" b="1" dirty="0">
                <a:solidFill>
                  <a:srgbClr val="0070C0"/>
                </a:solidFill>
                <a:ea typeface="宋体" panose="02010600030101010101" pitchFamily="2" charset="-122"/>
              </a:rPr>
              <a:t>寄存器</a:t>
            </a:r>
            <a:r>
              <a:rPr lang="zh-CN" altLang="en-US" sz="2000" b="1" dirty="0">
                <a:ea typeface="宋体" panose="02010600030101010101" pitchFamily="2" charset="-122"/>
              </a:rPr>
              <a:t>和</a:t>
            </a:r>
            <a:r>
              <a:rPr lang="zh-CN" altLang="en-US" sz="2000" b="1" dirty="0">
                <a:solidFill>
                  <a:srgbClr val="0070C0"/>
                </a:solidFill>
                <a:ea typeface="宋体" panose="02010600030101010101" pitchFamily="2" charset="-122"/>
              </a:rPr>
              <a:t>内存</a:t>
            </a:r>
            <a:r>
              <a:rPr lang="zh-CN" altLang="en-US" sz="2000" b="1" dirty="0">
                <a:ea typeface="宋体" panose="02010600030101010101" pitchFamily="2" charset="-122"/>
              </a:rPr>
              <a:t>。</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保护操作系统或操作系统表（如</a:t>
            </a:r>
            <a:r>
              <a:rPr lang="en-US" altLang="zh-CN" sz="2000" b="1" dirty="0">
                <a:ea typeface="宋体" panose="02010600030101010101" pitchFamily="2" charset="-122"/>
              </a:rPr>
              <a:t>PCB</a:t>
            </a:r>
            <a:r>
              <a:rPr lang="zh-CN" altLang="en-US" sz="2000" b="1" dirty="0">
                <a:ea typeface="宋体" panose="02010600030101010101" pitchFamily="2" charset="-122"/>
              </a:rPr>
              <a:t>）不被用户程序干扰</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当</a:t>
            </a:r>
            <a:r>
              <a:rPr lang="zh-CN" altLang="en-US" sz="2000" b="1" dirty="0">
                <a:solidFill>
                  <a:srgbClr val="0070C0"/>
                </a:solidFill>
                <a:ea typeface="宋体" panose="02010600030101010101" pitchFamily="2" charset="-122"/>
              </a:rPr>
              <a:t>调用一个操作系统的服务</a:t>
            </a:r>
            <a:r>
              <a:rPr lang="zh-CN" altLang="en-US" sz="2000" b="1" dirty="0">
                <a:ea typeface="宋体" panose="02010600030101010101" pitchFamily="2" charset="-122"/>
              </a:rPr>
              <a:t>或</a:t>
            </a:r>
            <a:r>
              <a:rPr lang="zh-CN" altLang="en-US" sz="2000" b="1" dirty="0">
                <a:solidFill>
                  <a:srgbClr val="0070C0"/>
                </a:solidFill>
                <a:ea typeface="宋体" panose="02010600030101010101" pitchFamily="2" charset="-122"/>
              </a:rPr>
              <a:t>中断来触发系统例程的执行</a:t>
            </a:r>
            <a:r>
              <a:rPr lang="zh-CN" altLang="en-US" sz="2000" b="1" dirty="0">
                <a:ea typeface="宋体" panose="02010600030101010101" pitchFamily="2" charset="-122"/>
              </a:rPr>
              <a:t>时，执行模式将被置为</a:t>
            </a:r>
            <a:r>
              <a:rPr lang="zh-CN" altLang="en-US" sz="2000" b="1" dirty="0">
                <a:solidFill>
                  <a:srgbClr val="0070C0"/>
                </a:solidFill>
                <a:ea typeface="宋体" panose="02010600030101010101" pitchFamily="2" charset="-122"/>
              </a:rPr>
              <a:t>内核模式</a:t>
            </a:r>
            <a:r>
              <a:rPr lang="zh-CN" altLang="en-US" sz="2000" b="1" dirty="0">
                <a:ea typeface="宋体" panose="02010600030101010101" pitchFamily="2" charset="-122"/>
              </a:rPr>
              <a:t>。</a:t>
            </a:r>
            <a:endParaRPr lang="zh-CN" altLang="en-US" sz="2000" b="1" dirty="0">
              <a:ea typeface="宋体" panose="02010600030101010101" pitchFamily="2" charset="-122"/>
            </a:endParaRPr>
          </a:p>
          <a:p>
            <a:pPr marL="65405" lvl="0" indent="-342900" latinLnBrk="0">
              <a:lnSpc>
                <a:spcPct val="100000"/>
              </a:lnSpc>
              <a:spcBef>
                <a:spcPts val="0"/>
              </a:spcBef>
              <a:spcAft>
                <a:spcPts val="1200"/>
              </a:spcAft>
              <a:buFont typeface="Wingdings" panose="05000000000000000000" charset="0"/>
              <a:buChar char="n"/>
            </a:pPr>
            <a:r>
              <a:rPr lang="zh-CN" altLang="en-US" sz="2000" b="1" dirty="0">
                <a:ea typeface="宋体" panose="02010600030101010101" pitchFamily="2" charset="-122"/>
              </a:rPr>
              <a:t>当从系统服务返回到用户进程时，</a:t>
            </a:r>
            <a:r>
              <a:rPr lang="zh-CN" altLang="en-US" sz="2000" b="1" dirty="0">
                <a:ea typeface="宋体" panose="02010600030101010101" pitchFamily="2" charset="-122"/>
                <a:sym typeface="+mn-ea"/>
              </a:rPr>
              <a:t>执行模式将被置为</a:t>
            </a:r>
            <a:r>
              <a:rPr lang="zh-CN" altLang="en-US" sz="2000" b="1" dirty="0">
                <a:solidFill>
                  <a:srgbClr val="0070C0"/>
                </a:solidFill>
                <a:ea typeface="宋体" panose="02010600030101010101" pitchFamily="2" charset="-122"/>
                <a:sym typeface="+mn-ea"/>
              </a:rPr>
              <a:t>用户</a:t>
            </a:r>
            <a:r>
              <a:rPr lang="zh-CN" altLang="en-US" sz="2000" b="1" dirty="0">
                <a:solidFill>
                  <a:srgbClr val="0070C0"/>
                </a:solidFill>
                <a:ea typeface="宋体" panose="02010600030101010101" pitchFamily="2" charset="-122"/>
                <a:sym typeface="+mn-ea"/>
              </a:rPr>
              <a:t>模式</a:t>
            </a:r>
            <a:endParaRPr lang="zh-CN" altLang="en-US" sz="2000" b="1" dirty="0">
              <a:ea typeface="宋体" panose="02010600030101010101" pitchFamily="2" charset="-122"/>
            </a:endParaRPr>
          </a:p>
          <a:p>
            <a:pPr indent="0" latinLnBrk="0">
              <a:lnSpc>
                <a:spcPct val="100000"/>
              </a:lnSpc>
              <a:spcBef>
                <a:spcPts val="0"/>
              </a:spcBef>
              <a:spcAft>
                <a:spcPts val="1200"/>
              </a:spcAft>
              <a:buNone/>
            </a:pPr>
            <a:endParaRPr lang="zh-CN" altLang="en-US" sz="2000" b="1" dirty="0">
              <a:latin typeface="宋体" panose="02010600030101010101" pitchFamily="2" charset="-122"/>
              <a:ea typeface="宋体" panose="02010600030101010101" pitchFamily="2" charset="-122"/>
            </a:endParaRPr>
          </a:p>
        </p:txBody>
      </p:sp>
      <p:sp>
        <p:nvSpPr>
          <p:cNvPr id="32772" name="Rectangle 51"/>
          <p:cNvSpPr>
            <a:spLocks noChangeArrowheads="1"/>
          </p:cNvSpPr>
          <p:nvPr/>
        </p:nvSpPr>
        <p:spPr bwMode="auto">
          <a:xfrm>
            <a:off x="676275" y="1190625"/>
            <a:ext cx="7981950" cy="52339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3586">
                                            <p:txEl>
                                              <p:pRg st="1" end="1"/>
                                            </p:txEl>
                                          </p:spTgt>
                                        </p:tgtEl>
                                        <p:attrNameLst>
                                          <p:attrName>style.visibility</p:attrName>
                                        </p:attrNameLst>
                                      </p:cBhvr>
                                      <p:to>
                                        <p:strVal val="visible"/>
                                      </p:to>
                                    </p:set>
                                    <p:animEffect transition="in" filter="wipe(up)">
                                      <p:cBhvr>
                                        <p:cTn id="7" dur="500"/>
                                        <p:tgtEl>
                                          <p:spTgt spid="19358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3586">
                                            <p:txEl>
                                              <p:pRg st="2" end="2"/>
                                            </p:txEl>
                                          </p:spTgt>
                                        </p:tgtEl>
                                        <p:attrNameLst>
                                          <p:attrName>style.visibility</p:attrName>
                                        </p:attrNameLst>
                                      </p:cBhvr>
                                      <p:to>
                                        <p:strVal val="visible"/>
                                      </p:to>
                                    </p:set>
                                    <p:animEffect transition="in" filter="wipe(up)">
                                      <p:cBhvr>
                                        <p:cTn id="12" dur="500"/>
                                        <p:tgtEl>
                                          <p:spTgt spid="19358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3586">
                                            <p:txEl>
                                              <p:pRg st="3" end="3"/>
                                            </p:txEl>
                                          </p:spTgt>
                                        </p:tgtEl>
                                        <p:attrNameLst>
                                          <p:attrName>style.visibility</p:attrName>
                                        </p:attrNameLst>
                                      </p:cBhvr>
                                      <p:to>
                                        <p:strVal val="visible"/>
                                      </p:to>
                                    </p:set>
                                    <p:animEffect transition="in" filter="wipe(up)">
                                      <p:cBhvr>
                                        <p:cTn id="17" dur="500"/>
                                        <p:tgtEl>
                                          <p:spTgt spid="19358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3586">
                                            <p:txEl>
                                              <p:pRg st="4" end="4"/>
                                            </p:txEl>
                                          </p:spTgt>
                                        </p:tgtEl>
                                        <p:attrNameLst>
                                          <p:attrName>style.visibility</p:attrName>
                                        </p:attrNameLst>
                                      </p:cBhvr>
                                      <p:to>
                                        <p:strVal val="visible"/>
                                      </p:to>
                                    </p:set>
                                    <p:animEffect transition="in" filter="wipe(up)">
                                      <p:cBhvr>
                                        <p:cTn id="22" dur="500"/>
                                        <p:tgtEl>
                                          <p:spTgt spid="19358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3586">
                                            <p:txEl>
                                              <p:pRg st="5" end="5"/>
                                            </p:txEl>
                                          </p:spTgt>
                                        </p:tgtEl>
                                        <p:attrNameLst>
                                          <p:attrName>style.visibility</p:attrName>
                                        </p:attrNameLst>
                                      </p:cBhvr>
                                      <p:to>
                                        <p:strVal val="visible"/>
                                      </p:to>
                                    </p:set>
                                    <p:animEffect transition="in" filter="wipe(up)">
                                      <p:cBhvr>
                                        <p:cTn id="27" dur="500"/>
                                        <p:tgtEl>
                                          <p:spTgt spid="19358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3586">
                                            <p:txEl>
                                              <p:pRg st="6" end="6"/>
                                            </p:txEl>
                                          </p:spTgt>
                                        </p:tgtEl>
                                        <p:attrNameLst>
                                          <p:attrName>style.visibility</p:attrName>
                                        </p:attrNameLst>
                                      </p:cBhvr>
                                      <p:to>
                                        <p:strVal val="visible"/>
                                      </p:to>
                                    </p:set>
                                    <p:animEffect transition="in" filter="wipe(up)">
                                      <p:cBhvr>
                                        <p:cTn id="32" dur="500"/>
                                        <p:tgtEl>
                                          <p:spTgt spid="19358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93586">
                                            <p:txEl>
                                              <p:pRg st="7" end="7"/>
                                            </p:txEl>
                                          </p:spTgt>
                                        </p:tgtEl>
                                        <p:attrNameLst>
                                          <p:attrName>style.visibility</p:attrName>
                                        </p:attrNameLst>
                                      </p:cBhvr>
                                      <p:to>
                                        <p:strVal val="visible"/>
                                      </p:to>
                                    </p:set>
                                    <p:animEffect transition="in" filter="wipe(up)">
                                      <p:cBhvr>
                                        <p:cTn id="37" dur="500"/>
                                        <p:tgtEl>
                                          <p:spTgt spid="19358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86" name="Rectangle 50"/>
          <p:cNvSpPr>
            <a:spLocks noChangeArrowheads="1"/>
          </p:cNvSpPr>
          <p:nvPr/>
        </p:nvSpPr>
        <p:spPr bwMode="auto">
          <a:xfrm>
            <a:off x="849313" y="1290638"/>
            <a:ext cx="766445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indent="0" latinLnBrk="0">
              <a:lnSpc>
                <a:spcPct val="100000"/>
              </a:lnSpc>
              <a:spcBef>
                <a:spcPts val="0"/>
              </a:spcBef>
              <a:spcAft>
                <a:spcPts val="1200"/>
              </a:spcAft>
              <a:buFont typeface="Wingdings" panose="05000000000000000000" pitchFamily="2" charset="2"/>
              <a:buNone/>
            </a:pPr>
            <a:endParaRPr lang="zh-CN" altLang="en-US" sz="2000" b="1" dirty="0">
              <a:latin typeface="宋体" panose="02010600030101010101" pitchFamily="2" charset="-122"/>
              <a:ea typeface="宋体" panose="02010600030101010101" pitchFamily="2" charset="-122"/>
            </a:endParaRPr>
          </a:p>
        </p:txBody>
      </p:sp>
      <p:sp>
        <p:nvSpPr>
          <p:cNvPr id="32772" name="Rectangle 51"/>
          <p:cNvSpPr>
            <a:spLocks noChangeArrowheads="1"/>
          </p:cNvSpPr>
          <p:nvPr/>
        </p:nvSpPr>
        <p:spPr bwMode="auto">
          <a:xfrm>
            <a:off x="676275" y="1190625"/>
            <a:ext cx="7981950" cy="5233988"/>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graphicFrame>
        <p:nvGraphicFramePr>
          <p:cNvPr id="2" name="表格 1"/>
          <p:cNvGraphicFramePr/>
          <p:nvPr/>
        </p:nvGraphicFramePr>
        <p:xfrm>
          <a:off x="2483485" y="1268730"/>
          <a:ext cx="4032250" cy="3429000"/>
        </p:xfrm>
        <a:graphic>
          <a:graphicData uri="http://schemas.openxmlformats.org/drawingml/2006/table">
            <a:tbl>
              <a:tblPr firstRow="1" bandRow="1">
                <a:tableStyleId>{5C22544A-7EE6-4342-B048-85BDC9FD1C3A}</a:tableStyleId>
              </a:tblPr>
              <a:tblGrid>
                <a:gridCol w="4032250"/>
              </a:tblGrid>
              <a:tr h="381000">
                <a:tc>
                  <a:txBody>
                    <a:bodyPr/>
                    <a:p>
                      <a:pPr algn="ctr">
                        <a:buNone/>
                      </a:pPr>
                      <a:r>
                        <a:rPr lang="zh-CN" altLang="en-US">
                          <a:solidFill>
                            <a:srgbClr val="C00000"/>
                          </a:solidFill>
                        </a:rPr>
                        <a:t>操作系统内核的典型功能</a:t>
                      </a:r>
                      <a:endParaRPr lang="zh-CN" altLang="en-US">
                        <a:solidFill>
                          <a:srgbClr val="C00000"/>
                        </a:solidFill>
                      </a:endParaRPr>
                    </a:p>
                  </a:txBody>
                  <a:tcPr/>
                </a:tc>
              </a:tr>
              <a:tr h="381000">
                <a:tc>
                  <a:txBody>
                    <a:bodyPr/>
                    <a:p>
                      <a:pPr algn="ctr">
                        <a:buNone/>
                      </a:pPr>
                      <a:r>
                        <a:rPr lang="zh-CN" altLang="en-US" b="1"/>
                        <a:t>进程管理</a:t>
                      </a:r>
                      <a:endParaRPr lang="zh-CN" altLang="en-US" b="1"/>
                    </a:p>
                  </a:txBody>
                  <a:tcPr anchor="t" anchorCtr="0"/>
                </a:tc>
              </a:tr>
              <a:tr h="381000">
                <a:tc>
                  <a:txBody>
                    <a:bodyPr/>
                    <a:p>
                      <a:pPr marL="285750" indent="-285750" algn="l">
                        <a:buFont typeface="Arial" panose="020B0604020202020204" pitchFamily="34" charset="0"/>
                        <a:buChar char="•"/>
                      </a:pPr>
                      <a:r>
                        <a:rPr lang="zh-CN" altLang="en-US" sz="1400" b="1"/>
                        <a:t>进程的创建和终止</a:t>
                      </a:r>
                      <a:endParaRPr lang="zh-CN" altLang="en-US" sz="1400" b="1"/>
                    </a:p>
                    <a:p>
                      <a:pPr marL="285750" indent="-285750" algn="l">
                        <a:buFont typeface="Arial" panose="020B0604020202020204" pitchFamily="34" charset="0"/>
                        <a:buChar char="•"/>
                      </a:pPr>
                      <a:r>
                        <a:rPr lang="zh-CN" altLang="en-US" sz="1400" b="1"/>
                        <a:t>进程的调度和分派</a:t>
                      </a:r>
                      <a:endParaRPr lang="zh-CN" altLang="en-US" sz="1400" b="1"/>
                    </a:p>
                    <a:p>
                      <a:pPr marL="285750" indent="-285750" algn="l">
                        <a:buFont typeface="Arial" panose="020B0604020202020204" pitchFamily="34" charset="0"/>
                        <a:buChar char="•"/>
                      </a:pPr>
                      <a:r>
                        <a:rPr lang="zh-CN" altLang="en-US" sz="1400" b="1"/>
                        <a:t>进程切换</a:t>
                      </a:r>
                      <a:endParaRPr lang="zh-CN" altLang="en-US" sz="1400" b="1"/>
                    </a:p>
                    <a:p>
                      <a:pPr marL="285750" indent="-285750" algn="l">
                        <a:buFont typeface="Arial" panose="020B0604020202020204" pitchFamily="34" charset="0"/>
                        <a:buChar char="•"/>
                      </a:pPr>
                      <a:r>
                        <a:rPr lang="zh-CN" altLang="en-US" sz="1400" b="1"/>
                        <a:t>进程同步和进程通信的支持</a:t>
                      </a:r>
                      <a:endParaRPr lang="zh-CN" altLang="en-US" sz="1400" b="1"/>
                    </a:p>
                    <a:p>
                      <a:pPr marL="285750" indent="-285750" algn="l">
                        <a:buFont typeface="Arial" panose="020B0604020202020204" pitchFamily="34" charset="0"/>
                        <a:buChar char="•"/>
                      </a:pPr>
                      <a:r>
                        <a:rPr lang="zh-CN" altLang="en-US" sz="1400" b="1"/>
                        <a:t>管理进程控制块</a:t>
                      </a:r>
                      <a:endParaRPr lang="zh-CN" altLang="en-US" b="1"/>
                    </a:p>
                  </a:txBody>
                  <a:tcPr anchor="ctr" anchorCtr="0"/>
                </a:tc>
              </a:tr>
              <a:tr h="381000">
                <a:tc>
                  <a:txBody>
                    <a:bodyPr/>
                    <a:p>
                      <a:pPr algn="ctr">
                        <a:buNone/>
                      </a:pPr>
                      <a:r>
                        <a:rPr lang="zh-CN" altLang="en-US" b="1"/>
                        <a:t>内存管理</a:t>
                      </a:r>
                      <a:endParaRPr lang="zh-CN" altLang="en-US" b="1"/>
                    </a:p>
                  </a:txBody>
                  <a:tcPr anchor="ctr" anchorCtr="0"/>
                </a:tc>
              </a:tr>
              <a:tr h="381000">
                <a:tc>
                  <a:txBody>
                    <a:bodyPr/>
                    <a:p>
                      <a:pPr marL="285750" indent="-285750" algn="l">
                        <a:buFont typeface="Arial" panose="020B0604020202020204" pitchFamily="34" charset="0"/>
                        <a:buChar char="•"/>
                      </a:pPr>
                      <a:r>
                        <a:rPr lang="zh-CN" altLang="en-US" sz="1400" b="1">
                          <a:sym typeface="+mn-ea"/>
                        </a:rPr>
                        <a:t>为进程分配地址空间</a:t>
                      </a:r>
                      <a:endParaRPr lang="zh-CN" altLang="en-US" sz="1400" b="1"/>
                    </a:p>
                    <a:p>
                      <a:pPr marL="285750" indent="-285750" algn="l">
                        <a:buFont typeface="Arial" panose="020B0604020202020204" pitchFamily="34" charset="0"/>
                        <a:buChar char="•"/>
                      </a:pPr>
                      <a:r>
                        <a:rPr lang="zh-CN" altLang="en-US" sz="1400" b="1">
                          <a:sym typeface="+mn-ea"/>
                        </a:rPr>
                        <a:t>交换</a:t>
                      </a:r>
                      <a:endParaRPr lang="zh-CN" altLang="en-US" sz="1400" b="1"/>
                    </a:p>
                    <a:p>
                      <a:pPr marL="285750" indent="-285750" algn="l">
                        <a:buFont typeface="Arial" panose="020B0604020202020204" pitchFamily="34" charset="0"/>
                        <a:buChar char="•"/>
                      </a:pPr>
                      <a:r>
                        <a:rPr lang="zh-CN" altLang="en-US" sz="1400" b="1">
                          <a:sym typeface="+mn-ea"/>
                        </a:rPr>
                        <a:t>页和段管理</a:t>
                      </a:r>
                      <a:endParaRPr lang="zh-CN" altLang="en-US" sz="1400" b="1"/>
                    </a:p>
                  </a:txBody>
                  <a:tcPr anchor="ctr" anchorCtr="0"/>
                </a:tc>
              </a:tr>
              <a:tr h="381000">
                <a:tc>
                  <a:txBody>
                    <a:bodyPr/>
                    <a:p>
                      <a:pPr algn="ctr">
                        <a:buNone/>
                      </a:pPr>
                      <a:r>
                        <a:rPr lang="en-US" altLang="zh-CN" b="1"/>
                        <a:t>I/O</a:t>
                      </a:r>
                      <a:r>
                        <a:rPr lang="zh-CN" altLang="en-US" b="1"/>
                        <a:t>管理</a:t>
                      </a:r>
                      <a:endParaRPr lang="zh-CN" altLang="en-US" b="1"/>
                    </a:p>
                  </a:txBody>
                  <a:tcPr anchor="ctr" anchorCtr="0"/>
                </a:tc>
              </a:tr>
              <a:tr h="381000">
                <a:tc>
                  <a:txBody>
                    <a:bodyPr/>
                    <a:p>
                      <a:pPr marL="285750" indent="-285750" algn="l">
                        <a:buFont typeface="Arial" panose="020B0604020202020204" pitchFamily="34" charset="0"/>
                        <a:buChar char="•"/>
                      </a:pPr>
                      <a:r>
                        <a:rPr lang="zh-CN" altLang="en-US" sz="1400" b="1">
                          <a:sym typeface="+mn-ea"/>
                        </a:rPr>
                        <a:t>缓冲区管理</a:t>
                      </a:r>
                      <a:endParaRPr lang="zh-CN" altLang="en-US" sz="1400" b="1"/>
                    </a:p>
                    <a:p>
                      <a:pPr marL="285750" indent="-285750" algn="l">
                        <a:buFont typeface="Arial" panose="020B0604020202020204" pitchFamily="34" charset="0"/>
                        <a:buChar char="•"/>
                      </a:pPr>
                      <a:r>
                        <a:rPr lang="zh-CN" altLang="en-US" sz="1400" b="1"/>
                        <a:t>为进程分配</a:t>
                      </a:r>
                      <a:r>
                        <a:rPr lang="en-US" altLang="zh-CN" sz="1400" b="1"/>
                        <a:t>I/O</a:t>
                      </a:r>
                      <a:r>
                        <a:rPr lang="zh-CN" altLang="en-US" sz="1400" b="1"/>
                        <a:t>通道和设备</a:t>
                      </a:r>
                      <a:endParaRPr lang="zh-CN" altLang="en-US" sz="1400" b="1"/>
                    </a:p>
                  </a:txBody>
                  <a:tcPr anchor="ctr" anchorCtr="0"/>
                </a:tc>
              </a:tr>
              <a:tr h="381000">
                <a:tc>
                  <a:txBody>
                    <a:bodyPr/>
                    <a:p>
                      <a:pPr algn="ctr">
                        <a:buNone/>
                      </a:pPr>
                      <a:r>
                        <a:rPr lang="zh-CN" altLang="en-US" b="1"/>
                        <a:t>支持功能</a:t>
                      </a:r>
                      <a:endParaRPr lang="zh-CN" altLang="en-US" b="1"/>
                    </a:p>
                  </a:txBody>
                  <a:tcPr anchor="ctr" anchorCtr="0"/>
                </a:tc>
              </a:tr>
              <a:tr h="381000">
                <a:tc>
                  <a:txBody>
                    <a:bodyPr/>
                    <a:p>
                      <a:pPr marL="285750" indent="-285750" algn="l">
                        <a:buFont typeface="Arial" panose="020B0604020202020204" pitchFamily="34" charset="0"/>
                        <a:buChar char="•"/>
                      </a:pPr>
                      <a:r>
                        <a:rPr lang="zh-CN" altLang="en-US" sz="1400" b="1"/>
                        <a:t>中断处理</a:t>
                      </a:r>
                      <a:endParaRPr lang="zh-CN" altLang="en-US" sz="1400" b="1"/>
                    </a:p>
                    <a:p>
                      <a:pPr marL="285750" indent="-285750" algn="l">
                        <a:buFont typeface="Arial" panose="020B0604020202020204" pitchFamily="34" charset="0"/>
                        <a:buChar char="•"/>
                      </a:pPr>
                      <a:r>
                        <a:rPr lang="zh-CN" altLang="en-US" sz="1400" b="1"/>
                        <a:t>记账</a:t>
                      </a:r>
                      <a:endParaRPr lang="zh-CN" altLang="en-US" sz="1400" b="1"/>
                    </a:p>
                    <a:p>
                      <a:pPr marL="285750" indent="-285750" algn="l">
                        <a:buFont typeface="Arial" panose="020B0604020202020204" pitchFamily="34" charset="0"/>
                        <a:buChar char="•"/>
                      </a:pPr>
                      <a:r>
                        <a:rPr lang="zh-CN" altLang="en-US" sz="1400" b="1"/>
                        <a:t>监视</a:t>
                      </a:r>
                      <a:endParaRPr lang="zh-CN" altLang="en-US" sz="1400" b="1"/>
                    </a:p>
                  </a:txBody>
                  <a:tcPr anchor="ctr" anchorCtr="0"/>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3586">
                                            <p:txEl>
                                              <p:pRg st="0" end="0"/>
                                            </p:txEl>
                                          </p:spTgt>
                                        </p:tgtEl>
                                        <p:attrNameLst>
                                          <p:attrName>style.visibility</p:attrName>
                                        </p:attrNameLst>
                                      </p:cBhvr>
                                      <p:to>
                                        <p:strVal val="visible"/>
                                      </p:to>
                                    </p:set>
                                    <p:animEffect transition="in" filter="wipe(up)">
                                      <p:cBhvr>
                                        <p:cTn id="7" dur="500"/>
                                        <p:tgtEl>
                                          <p:spTgt spid="1935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进程的创建</a:t>
            </a:r>
            <a:endParaRPr lang="zh-CN" altLang="en-US" sz="2000" b="1" dirty="0">
              <a:ea typeface="宋体" panose="02010600030101010101" pitchFamily="2" charset="-122"/>
              <a:sym typeface="+mn-ea"/>
            </a:endParaRPr>
          </a:p>
          <a:p>
            <a:pPr marL="0" lvl="1" algn="l">
              <a:buChar char="n"/>
            </a:pPr>
            <a:r>
              <a:rPr lang="zh-CN" altLang="en-US" sz="2000" b="1" dirty="0">
                <a:ea typeface="宋体" panose="02010600030101010101" pitchFamily="2" charset="-122"/>
                <a:sym typeface="+mn-ea"/>
              </a:rPr>
              <a:t>进程创建是由</a:t>
            </a:r>
            <a:r>
              <a:rPr lang="zh-CN" altLang="en-US" sz="2000" b="1" dirty="0">
                <a:solidFill>
                  <a:srgbClr val="0070C0"/>
                </a:solidFill>
                <a:ea typeface="宋体" panose="02010600030101010101" pitchFamily="2" charset="-122"/>
                <a:sym typeface="+mn-ea"/>
              </a:rPr>
              <a:t>创建原语</a:t>
            </a:r>
            <a:r>
              <a:rPr lang="zh-CN" altLang="en-US" sz="2000" b="1" dirty="0">
                <a:ea typeface="宋体" panose="02010600030101010101" pitchFamily="2" charset="-122"/>
                <a:sym typeface="+mn-ea"/>
              </a:rPr>
              <a:t>实现的</a:t>
            </a:r>
            <a:endParaRPr lang="zh-CN" altLang="en-US" sz="2000" b="1" dirty="0">
              <a:ea typeface="宋体" panose="02010600030101010101" pitchFamily="2" charset="-122"/>
            </a:endParaRPr>
          </a:p>
          <a:p>
            <a:pPr marL="0" lvl="1" algn="l">
              <a:buChar char="n"/>
            </a:pPr>
            <a:r>
              <a:rPr lang="zh-CN" altLang="en-US" sz="2000" b="1" dirty="0">
                <a:ea typeface="宋体" panose="02010600030101010101" pitchFamily="2" charset="-122"/>
                <a:sym typeface="+mn-ea"/>
              </a:rPr>
              <a:t>当需要进程时，就可以建立一个新进程</a:t>
            </a:r>
            <a:endParaRPr lang="zh-CN" altLang="en-US" sz="2000" b="1" dirty="0">
              <a:ea typeface="宋体" panose="02010600030101010101" pitchFamily="2" charset="-122"/>
            </a:endParaRPr>
          </a:p>
          <a:p>
            <a:pPr marL="0" lvl="1" algn="l">
              <a:buChar char="n"/>
            </a:pPr>
            <a:r>
              <a:rPr lang="zh-CN" altLang="en-US" sz="2000" b="1" dirty="0">
                <a:ea typeface="宋体" panose="02010600030101010101" pitchFamily="2" charset="-122"/>
                <a:sym typeface="+mn-ea"/>
              </a:rPr>
              <a:t>被创建的进程称为</a:t>
            </a:r>
            <a:r>
              <a:rPr lang="zh-CN" altLang="en-US" sz="2000" b="1" dirty="0">
                <a:solidFill>
                  <a:srgbClr val="0070C0"/>
                </a:solidFill>
                <a:ea typeface="宋体" panose="02010600030101010101" pitchFamily="2" charset="-122"/>
                <a:sym typeface="+mn-ea"/>
              </a:rPr>
              <a:t>子进程</a:t>
            </a:r>
            <a:r>
              <a:rPr lang="zh-CN" altLang="en-US" sz="2000" b="1" dirty="0">
                <a:ea typeface="宋体" panose="02010600030101010101" pitchFamily="2" charset="-122"/>
                <a:sym typeface="+mn-ea"/>
              </a:rPr>
              <a:t>，建立进程的进程称为</a:t>
            </a:r>
            <a:r>
              <a:rPr lang="zh-CN" altLang="en-US" sz="2000" b="1" dirty="0">
                <a:solidFill>
                  <a:srgbClr val="0070C0"/>
                </a:solidFill>
                <a:ea typeface="宋体" panose="02010600030101010101" pitchFamily="2" charset="-122"/>
                <a:sym typeface="+mn-ea"/>
              </a:rPr>
              <a:t>父进程</a:t>
            </a:r>
            <a:endParaRPr lang="zh-CN" altLang="en-US" sz="2000" b="1" dirty="0">
              <a:ea typeface="宋体" panose="02010600030101010101" pitchFamily="2" charset="-122"/>
            </a:endParaRPr>
          </a:p>
          <a:p>
            <a:pPr marL="0" lvl="1" algn="l">
              <a:buChar char="n"/>
            </a:pPr>
            <a:r>
              <a:rPr lang="zh-CN" altLang="en-US" sz="2000" b="1" dirty="0">
                <a:ea typeface="宋体" panose="02010600030101010101" pitchFamily="2" charset="-122"/>
                <a:sym typeface="+mn-ea"/>
              </a:rPr>
              <a:t>创建原语的主要功能是为被创建进程</a:t>
            </a:r>
            <a:r>
              <a:rPr lang="zh-CN" altLang="en-US" sz="2000" b="1" dirty="0">
                <a:solidFill>
                  <a:srgbClr val="0070C0"/>
                </a:solidFill>
                <a:ea typeface="宋体" panose="02010600030101010101" pitchFamily="2" charset="-122"/>
                <a:sym typeface="+mn-ea"/>
              </a:rPr>
              <a:t>形成一个</a:t>
            </a:r>
            <a:r>
              <a:rPr lang="zh-CN" altLang="en-US" sz="2000" b="1" dirty="0">
                <a:solidFill>
                  <a:srgbClr val="0070C0"/>
                </a:solidFill>
                <a:ea typeface="宋体" panose="02010600030101010101" pitchFamily="2" charset="-122"/>
              </a:rPr>
              <a:t>PCB</a:t>
            </a:r>
            <a:r>
              <a:rPr lang="zh-CN" altLang="en-US" sz="2000" b="1" dirty="0">
                <a:ea typeface="宋体" panose="02010600030101010101" pitchFamily="2" charset="-122"/>
              </a:rPr>
              <a:t>，并</a:t>
            </a:r>
            <a:r>
              <a:rPr lang="zh-CN" altLang="en-US" sz="2000" b="1" dirty="0">
                <a:ea typeface="宋体" panose="02010600030101010101" pitchFamily="2" charset="-122"/>
                <a:sym typeface="+mn-ea"/>
              </a:rPr>
              <a:t>填入相应的</a:t>
            </a:r>
            <a:r>
              <a:rPr lang="zh-CN" altLang="en-US" sz="2000" b="1" dirty="0">
                <a:solidFill>
                  <a:srgbClr val="0070C0"/>
                </a:solidFill>
                <a:ea typeface="宋体" panose="02010600030101010101" pitchFamily="2" charset="-122"/>
                <a:sym typeface="+mn-ea"/>
              </a:rPr>
              <a:t>初始值</a:t>
            </a:r>
            <a:endParaRPr lang="zh-CN" altLang="en-US" sz="2000" b="1" dirty="0">
              <a:solidFill>
                <a:srgbClr val="0070C0"/>
              </a:solidFill>
              <a:ea typeface="宋体" panose="02010600030101010101" pitchFamily="2" charset="-122"/>
            </a:endParaRPr>
          </a:p>
          <a:p>
            <a:r>
              <a:rPr lang="zh-CN" altLang="en-US" sz="2000" b="1" dirty="0">
                <a:ea typeface="宋体" panose="02010600030101010101" pitchFamily="2" charset="-122"/>
              </a:rPr>
              <a:t>进程创建主要操作过程：</a:t>
            </a:r>
            <a:endParaRPr lang="zh-CN" altLang="en-US" sz="2000" b="1" dirty="0">
              <a:solidFill>
                <a:schemeClr val="bg1">
                  <a:lumMod val="50000"/>
                </a:schemeClr>
              </a:solidFill>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a:t>
            </a:r>
            <a:r>
              <a:rPr lang="zh-CN" sz="2000" b="1" dirty="0">
                <a:ea typeface="宋体" panose="02010600030101010101" pitchFamily="2" charset="-122"/>
              </a:rPr>
              <a:t>为新进程分配一个唯一的进程标识符</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）为进程分配空间</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）再根据父进程所提供的参数将子进程的</a:t>
            </a:r>
            <a:r>
              <a:rPr lang="en-US" altLang="zh-CN" sz="2000" b="1" dirty="0">
                <a:ea typeface="宋体" panose="02010600030101010101" pitchFamily="2" charset="-122"/>
              </a:rPr>
              <a:t>PCB</a:t>
            </a:r>
            <a:r>
              <a:rPr lang="zh-CN" altLang="en-US" sz="2000" b="1" dirty="0">
                <a:ea typeface="宋体" panose="02010600030101010101" pitchFamily="2" charset="-122"/>
              </a:rPr>
              <a:t>初始化</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）将此</a:t>
            </a:r>
            <a:r>
              <a:rPr lang="en-US" altLang="zh-CN" sz="2000" b="1" dirty="0">
                <a:ea typeface="宋体" panose="02010600030101010101" pitchFamily="2" charset="-122"/>
              </a:rPr>
              <a:t>PCB</a:t>
            </a:r>
            <a:r>
              <a:rPr lang="zh-CN" altLang="en-US" sz="2000" b="1" dirty="0">
                <a:ea typeface="宋体" panose="02010600030101010101" pitchFamily="2" charset="-122"/>
              </a:rPr>
              <a:t>插入就绪队列（</a:t>
            </a:r>
            <a:r>
              <a:rPr lang="zh-CN" altLang="en-US" sz="2000" b="1" dirty="0">
                <a:solidFill>
                  <a:srgbClr val="CC0000"/>
                </a:solidFill>
                <a:ea typeface="宋体" panose="02010600030101010101" pitchFamily="2" charset="-122"/>
              </a:rPr>
              <a:t>或就绪挂起</a:t>
            </a:r>
            <a:r>
              <a:rPr lang="en-US" altLang="zh-CN" sz="2000" b="1" dirty="0">
                <a:solidFill>
                  <a:srgbClr val="CC0000"/>
                </a:solidFill>
                <a:ea typeface="宋体" panose="02010600030101010101" pitchFamily="2" charset="-122"/>
              </a:rPr>
              <a:t>/</a:t>
            </a:r>
            <a:r>
              <a:rPr lang="zh-CN" altLang="en-US" sz="2000" b="1" dirty="0">
                <a:solidFill>
                  <a:srgbClr val="CC0000"/>
                </a:solidFill>
                <a:ea typeface="宋体" panose="02010600030101010101" pitchFamily="2" charset="-122"/>
              </a:rPr>
              <a:t>新建队列</a:t>
            </a:r>
            <a:r>
              <a:rPr lang="zh-CN" altLang="en-US" sz="2000" b="1" dirty="0">
                <a:ea typeface="宋体" panose="02010600030101010101" pitchFamily="2" charset="-122"/>
              </a:rPr>
              <a:t>）</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）创建或扩充其它数据结构</a:t>
            </a:r>
            <a:endParaRPr lang="zh-CN" altLang="en-US" sz="2000" b="1" dirty="0">
              <a:ea typeface="宋体" panose="02010600030101010101" pitchFamily="2" charset="-122"/>
            </a:endParaRPr>
          </a:p>
        </p:txBody>
      </p:sp>
      <p:sp>
        <p:nvSpPr>
          <p:cNvPr id="33798" name="Rectangle 6"/>
          <p:cNvSpPr>
            <a:spLocks noChangeArrowheads="1"/>
          </p:cNvSpPr>
          <p:nvPr/>
        </p:nvSpPr>
        <p:spPr bwMode="auto">
          <a:xfrm>
            <a:off x="4572173" y="5872885"/>
            <a:ext cx="3990975" cy="565150"/>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典型进程创建系统调用</a:t>
            </a:r>
            <a:r>
              <a:rPr kumimoji="0" lang="en-US" altLang="zh-CN" sz="2000" b="1" dirty="0">
                <a:solidFill>
                  <a:srgbClr val="CC0000"/>
                </a:solidFill>
                <a:latin typeface="宋体" panose="02010600030101010101" pitchFamily="2" charset="-122"/>
                <a:ea typeface="宋体" panose="02010600030101010101" pitchFamily="2" charset="-122"/>
              </a:rPr>
              <a:t>fork()</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797">
                                            <p:txEl>
                                              <p:pRg st="1" end="1"/>
                                            </p:txEl>
                                          </p:spTgt>
                                        </p:tgtEl>
                                        <p:attrNameLst>
                                          <p:attrName>style.visibility</p:attrName>
                                        </p:attrNameLst>
                                      </p:cBhvr>
                                      <p:to>
                                        <p:strVal val="visible"/>
                                      </p:to>
                                    </p:set>
                                    <p:animEffect transition="in" filter="wipe(up)">
                                      <p:cBhvr>
                                        <p:cTn id="12" dur="500"/>
                                        <p:tgtEl>
                                          <p:spTgt spid="337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797">
                                            <p:txEl>
                                              <p:pRg st="2" end="2"/>
                                            </p:txEl>
                                          </p:spTgt>
                                        </p:tgtEl>
                                        <p:attrNameLst>
                                          <p:attrName>style.visibility</p:attrName>
                                        </p:attrNameLst>
                                      </p:cBhvr>
                                      <p:to>
                                        <p:strVal val="visible"/>
                                      </p:to>
                                    </p:set>
                                    <p:animEffect transition="in" filter="wipe(up)">
                                      <p:cBhvr>
                                        <p:cTn id="17" dur="500"/>
                                        <p:tgtEl>
                                          <p:spTgt spid="337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797">
                                            <p:txEl>
                                              <p:pRg st="3" end="3"/>
                                            </p:txEl>
                                          </p:spTgt>
                                        </p:tgtEl>
                                        <p:attrNameLst>
                                          <p:attrName>style.visibility</p:attrName>
                                        </p:attrNameLst>
                                      </p:cBhvr>
                                      <p:to>
                                        <p:strVal val="visible"/>
                                      </p:to>
                                    </p:set>
                                    <p:animEffect transition="in" filter="wipe(up)">
                                      <p:cBhvr>
                                        <p:cTn id="22" dur="500"/>
                                        <p:tgtEl>
                                          <p:spTgt spid="337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3797">
                                            <p:txEl>
                                              <p:pRg st="4" end="4"/>
                                            </p:txEl>
                                          </p:spTgt>
                                        </p:tgtEl>
                                        <p:attrNameLst>
                                          <p:attrName>style.visibility</p:attrName>
                                        </p:attrNameLst>
                                      </p:cBhvr>
                                      <p:to>
                                        <p:strVal val="visible"/>
                                      </p:to>
                                    </p:set>
                                    <p:animEffect transition="in" filter="wipe(up)">
                                      <p:cBhvr>
                                        <p:cTn id="27" dur="500"/>
                                        <p:tgtEl>
                                          <p:spTgt spid="3379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3797">
                                            <p:txEl>
                                              <p:pRg st="5" end="5"/>
                                            </p:txEl>
                                          </p:spTgt>
                                        </p:tgtEl>
                                        <p:attrNameLst>
                                          <p:attrName>style.visibility</p:attrName>
                                        </p:attrNameLst>
                                      </p:cBhvr>
                                      <p:to>
                                        <p:strVal val="visible"/>
                                      </p:to>
                                    </p:set>
                                    <p:animEffect transition="in" filter="wipe(up)">
                                      <p:cBhvr>
                                        <p:cTn id="32" dur="500"/>
                                        <p:tgtEl>
                                          <p:spTgt spid="3379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3797">
                                            <p:txEl>
                                              <p:pRg st="6" end="6"/>
                                            </p:txEl>
                                          </p:spTgt>
                                        </p:tgtEl>
                                        <p:attrNameLst>
                                          <p:attrName>style.visibility</p:attrName>
                                        </p:attrNameLst>
                                      </p:cBhvr>
                                      <p:to>
                                        <p:strVal val="visible"/>
                                      </p:to>
                                    </p:set>
                                    <p:animEffect transition="in" filter="wipe(up)">
                                      <p:cBhvr>
                                        <p:cTn id="37" dur="500"/>
                                        <p:tgtEl>
                                          <p:spTgt spid="3379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3797">
                                            <p:txEl>
                                              <p:pRg st="7" end="7"/>
                                            </p:txEl>
                                          </p:spTgt>
                                        </p:tgtEl>
                                        <p:attrNameLst>
                                          <p:attrName>style.visibility</p:attrName>
                                        </p:attrNameLst>
                                      </p:cBhvr>
                                      <p:to>
                                        <p:strVal val="visible"/>
                                      </p:to>
                                    </p:set>
                                    <p:animEffect transition="in" filter="wipe(up)">
                                      <p:cBhvr>
                                        <p:cTn id="42" dur="500"/>
                                        <p:tgtEl>
                                          <p:spTgt spid="3379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3797">
                                            <p:txEl>
                                              <p:pRg st="8" end="8"/>
                                            </p:txEl>
                                          </p:spTgt>
                                        </p:tgtEl>
                                        <p:attrNameLst>
                                          <p:attrName>style.visibility</p:attrName>
                                        </p:attrNameLst>
                                      </p:cBhvr>
                                      <p:to>
                                        <p:strVal val="visible"/>
                                      </p:to>
                                    </p:set>
                                    <p:animEffect transition="in" filter="wipe(up)">
                                      <p:cBhvr>
                                        <p:cTn id="47" dur="500"/>
                                        <p:tgtEl>
                                          <p:spTgt spid="3379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3797">
                                            <p:txEl>
                                              <p:pRg st="9" end="9"/>
                                            </p:txEl>
                                          </p:spTgt>
                                        </p:tgtEl>
                                        <p:attrNameLst>
                                          <p:attrName>style.visibility</p:attrName>
                                        </p:attrNameLst>
                                      </p:cBhvr>
                                      <p:to>
                                        <p:strVal val="visible"/>
                                      </p:to>
                                    </p:set>
                                    <p:animEffect transition="in" filter="wipe(up)">
                                      <p:cBhvr>
                                        <p:cTn id="52" dur="500"/>
                                        <p:tgtEl>
                                          <p:spTgt spid="3379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3797">
                                            <p:txEl>
                                              <p:pRg st="10" end="10"/>
                                            </p:txEl>
                                          </p:spTgt>
                                        </p:tgtEl>
                                        <p:attrNameLst>
                                          <p:attrName>style.visibility</p:attrName>
                                        </p:attrNameLst>
                                      </p:cBhvr>
                                      <p:to>
                                        <p:strVal val="visible"/>
                                      </p:to>
                                    </p:set>
                                    <p:animEffect transition="in" filter="wipe(up)">
                                      <p:cBhvr>
                                        <p:cTn id="57" dur="500"/>
                                        <p:tgtEl>
                                          <p:spTgt spid="3379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3798"/>
                                        </p:tgtEl>
                                        <p:attrNameLst>
                                          <p:attrName>style.visibility</p:attrName>
                                        </p:attrNameLst>
                                      </p:cBhvr>
                                      <p:to>
                                        <p:strVal val="visible"/>
                                      </p:to>
                                    </p:set>
                                    <p:anim calcmode="lin" valueType="num">
                                      <p:cBhvr additive="base">
                                        <p:cTn id="62" dur="500" fill="hold"/>
                                        <p:tgtEl>
                                          <p:spTgt spid="33798"/>
                                        </p:tgtEl>
                                        <p:attrNameLst>
                                          <p:attrName>ppt_x</p:attrName>
                                        </p:attrNameLst>
                                      </p:cBhvr>
                                      <p:tavLst>
                                        <p:tav tm="0">
                                          <p:val>
                                            <p:strVal val="#ppt_x"/>
                                          </p:val>
                                        </p:tav>
                                        <p:tav tm="100000">
                                          <p:val>
                                            <p:strVal val="#ppt_x"/>
                                          </p:val>
                                        </p:tav>
                                      </p:tavLst>
                                    </p:anim>
                                    <p:anim calcmode="lin" valueType="num">
                                      <p:cBhvr additive="base">
                                        <p:cTn id="63"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09395"/>
            <a:ext cx="8229600" cy="576263"/>
          </a:xfrm>
        </p:spPr>
        <p:txBody>
          <a:bodyPr/>
          <a:lstStyle/>
          <a:p>
            <a:pPr algn="l"/>
            <a:r>
              <a:rPr lang="zh-CN" altLang="en-US" sz="2800" b="1">
                <a:latin typeface="Times New Roman" panose="02020603050405020304" pitchFamily="18" charset="0"/>
                <a:ea typeface="宋体" panose="02010600030101010101" pitchFamily="2" charset="-122"/>
                <a:cs typeface="Times New Roman" panose="02020603050405020304" pitchFamily="18" charset="0"/>
              </a:rPr>
              <a:t>程序是如何运行起来的</a:t>
            </a:r>
            <a:r>
              <a:rPr lang="zh-CN" altLang="en-US" sz="2800">
                <a:latin typeface="Times New Roman" panose="02020603050405020304" pitchFamily="18" charset="0"/>
                <a:ea typeface="宋体" panose="02010600030101010101" pitchFamily="2" charset="-122"/>
                <a:cs typeface="Times New Roman" panose="02020603050405020304" pitchFamily="18" charset="0"/>
              </a:rPr>
              <a:t>？</a:t>
            </a: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3956" name="AutoShape 4"/>
          <p:cNvSpPr>
            <a:spLocks noChangeArrowheads="1"/>
          </p:cNvSpPr>
          <p:nvPr/>
        </p:nvSpPr>
        <p:spPr bwMode="auto">
          <a:xfrm>
            <a:off x="2971800" y="3743008"/>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3957" name="Group 5"/>
          <p:cNvGrpSpPr/>
          <p:nvPr/>
        </p:nvGrpSpPr>
        <p:grpSpPr bwMode="auto">
          <a:xfrm>
            <a:off x="533400" y="2447608"/>
            <a:ext cx="2362200" cy="3368675"/>
            <a:chOff x="336" y="1450"/>
            <a:chExt cx="1488" cy="2122"/>
          </a:xfrm>
        </p:grpSpPr>
        <p:grpSp>
          <p:nvGrpSpPr>
            <p:cNvPr id="5143" name="Group 6"/>
            <p:cNvGrpSpPr/>
            <p:nvPr/>
          </p:nvGrpSpPr>
          <p:grpSpPr bwMode="auto">
            <a:xfrm>
              <a:off x="336" y="1450"/>
              <a:ext cx="1488" cy="1778"/>
              <a:chOff x="336" y="1450"/>
              <a:chExt cx="1488" cy="1778"/>
            </a:xfrm>
          </p:grpSpPr>
          <p:sp>
            <p:nvSpPr>
              <p:cNvPr id="5145" name="Rectangle 7"/>
              <p:cNvSpPr>
                <a:spLocks noChangeArrowheads="1"/>
              </p:cNvSpPr>
              <p:nvPr/>
            </p:nvSpPr>
            <p:spPr bwMode="auto">
              <a:xfrm>
                <a:off x="336" y="1450"/>
                <a:ext cx="1488"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46" name="Text Box 8"/>
              <p:cNvSpPr txBox="1">
                <a:spLocks noChangeArrowheads="1"/>
              </p:cNvSpPr>
              <p:nvPr/>
            </p:nvSpPr>
            <p:spPr bwMode="auto">
              <a:xfrm>
                <a:off x="384" y="1498"/>
                <a:ext cx="1440"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main(</a:t>
                </a: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argc</a:t>
                </a:r>
                <a:r>
                  <a:rPr kumimoji="0" lang="en-US" altLang="zh-CN" sz="1200" dirty="0">
                    <a:latin typeface="Tahoma" panose="020B0604030504040204" pitchFamily="34" charset="0"/>
                    <a:ea typeface="宋体" panose="02010600030101010101" pitchFamily="2" charset="-122"/>
                  </a:rPr>
                  <a:t>, char* </a:t>
                </a:r>
                <a:r>
                  <a:rPr kumimoji="0" lang="en-US" altLang="zh-CN" sz="1200" dirty="0" err="1">
                    <a:latin typeface="Tahoma" panose="020B0604030504040204" pitchFamily="34" charset="0"/>
                    <a:ea typeface="宋体" panose="02010600030101010101" pitchFamily="2" charset="-122"/>
                  </a:rPr>
                  <a:t>argv</a:t>
                </a: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 , to, sum = 0;</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to = </a:t>
                </a:r>
                <a:r>
                  <a:rPr kumimoji="0" lang="en-US" altLang="zh-CN" sz="1200" dirty="0" err="1">
                    <a:latin typeface="Tahoma" panose="020B0604030504040204" pitchFamily="34" charset="0"/>
                    <a:ea typeface="宋体" panose="02010600030101010101" pitchFamily="2" charset="-122"/>
                  </a:rPr>
                  <a:t>atoi</a:t>
                </a:r>
                <a:r>
                  <a:rPr kumimoji="0" lang="en-US" altLang="zh-CN" sz="1200" dirty="0">
                    <a:latin typeface="Tahoma" panose="020B0604030504040204" pitchFamily="34" charset="0"/>
                    <a:ea typeface="宋体" panose="02010600030101010101" pitchFamily="2" charset="-122"/>
                  </a:rPr>
                  <a:t>(</a:t>
                </a:r>
                <a:r>
                  <a:rPr kumimoji="0" lang="en-US" altLang="zh-CN" sz="1200" dirty="0" err="1">
                    <a:latin typeface="Tahoma" panose="020B0604030504040204" pitchFamily="34" charset="0"/>
                    <a:ea typeface="宋体" panose="02010600030101010101" pitchFamily="2" charset="-122"/>
                  </a:rPr>
                  <a:t>argv</a:t>
                </a:r>
                <a:r>
                  <a:rPr kumimoji="0" lang="en-US" altLang="zh-CN" sz="1200" dirty="0">
                    <a:latin typeface="Tahoma" panose="020B0604030504040204" pitchFamily="34" charset="0"/>
                    <a:ea typeface="宋体" panose="02010600030101010101" pitchFamily="2" charset="-122"/>
                  </a:rPr>
                  <a:t>[1]);</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for(</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=1;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&lt;=to;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  </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sum = sum +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printf</a:t>
                </a:r>
                <a:r>
                  <a:rPr kumimoji="0" lang="en-US" altLang="zh-CN" sz="1200" dirty="0">
                    <a:latin typeface="Tahoma" panose="020B0604030504040204" pitchFamily="34" charset="0"/>
                    <a:ea typeface="宋体" panose="02010600030101010101" pitchFamily="2" charset="-122"/>
                  </a:rPr>
                  <a:t>(“%d”, sum);</a:t>
                </a:r>
                <a:endParaRPr kumimoji="0" lang="en-US" altLang="zh-CN" sz="1200" dirty="0">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a:t>
                </a:r>
                <a:endParaRPr kumimoji="0" lang="en-US" altLang="zh-CN" sz="1200" dirty="0">
                  <a:latin typeface="Tahoma" panose="020B0604030504040204" pitchFamily="34" charset="0"/>
                  <a:ea typeface="宋体" panose="02010600030101010101" pitchFamily="2" charset="-122"/>
                </a:endParaRPr>
              </a:p>
            </p:txBody>
          </p:sp>
        </p:grpSp>
        <p:sp>
          <p:nvSpPr>
            <p:cNvPr id="5144" name="Text Box 9"/>
            <p:cNvSpPr txBox="1">
              <a:spLocks noChangeArrowheads="1"/>
            </p:cNvSpPr>
            <p:nvPr/>
          </p:nvSpPr>
          <p:spPr bwMode="auto">
            <a:xfrm>
              <a:off x="720" y="332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dirty="0">
                  <a:latin typeface="Arial" panose="020B0604020202020204" pitchFamily="34" charset="0"/>
                  <a:ea typeface="宋体" panose="02010600030101010101" pitchFamily="2" charset="-122"/>
                </a:rPr>
                <a:t>源代码</a:t>
              </a:r>
              <a:endParaRPr kumimoji="0" lang="zh-CN" altLang="en-US" sz="2000" b="1" dirty="0">
                <a:latin typeface="Arial" panose="020B0604020202020204" pitchFamily="34" charset="0"/>
                <a:ea typeface="宋体" panose="02010600030101010101" pitchFamily="2" charset="-122"/>
              </a:endParaRPr>
            </a:p>
          </p:txBody>
        </p:sp>
      </p:grpSp>
      <p:sp>
        <p:nvSpPr>
          <p:cNvPr id="253962" name="AutoShape 10"/>
          <p:cNvSpPr>
            <a:spLocks noChangeArrowheads="1"/>
          </p:cNvSpPr>
          <p:nvPr/>
        </p:nvSpPr>
        <p:spPr bwMode="auto">
          <a:xfrm>
            <a:off x="5486400" y="3727133"/>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3963" name="Group 11"/>
          <p:cNvGrpSpPr/>
          <p:nvPr/>
        </p:nvGrpSpPr>
        <p:grpSpPr bwMode="auto">
          <a:xfrm>
            <a:off x="2819400" y="2431733"/>
            <a:ext cx="3352800" cy="3657600"/>
            <a:chOff x="1776" y="1440"/>
            <a:chExt cx="2112" cy="2304"/>
          </a:xfrm>
        </p:grpSpPr>
        <p:grpSp>
          <p:nvGrpSpPr>
            <p:cNvPr id="5139" name="Group 12"/>
            <p:cNvGrpSpPr/>
            <p:nvPr/>
          </p:nvGrpSpPr>
          <p:grpSpPr bwMode="auto">
            <a:xfrm>
              <a:off x="2160" y="1440"/>
              <a:ext cx="1248" cy="1776"/>
              <a:chOff x="2160" y="1440"/>
              <a:chExt cx="1248" cy="1776"/>
            </a:xfrm>
          </p:grpSpPr>
          <p:sp>
            <p:nvSpPr>
              <p:cNvPr id="5141" name="Rectangle 13"/>
              <p:cNvSpPr>
                <a:spLocks noChangeArrowheads="1"/>
              </p:cNvSpPr>
              <p:nvPr/>
            </p:nvSpPr>
            <p:spPr bwMode="auto">
              <a:xfrm>
                <a:off x="2160" y="1440"/>
                <a:ext cx="1248"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42" name="Text Box 14"/>
              <p:cNvSpPr txBox="1">
                <a:spLocks noChangeArrowheads="1"/>
              </p:cNvSpPr>
              <p:nvPr/>
            </p:nvSpPr>
            <p:spPr bwMode="auto">
              <a:xfrm>
                <a:off x="2160" y="1488"/>
                <a:ext cx="1248" cy="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代码段：</a:t>
                </a:r>
                <a:endParaRPr kumimoji="0" lang="zh-CN" altLang="en-US"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zh-CN" altLang="en-US" sz="1600" b="1">
                    <a:latin typeface="Tahoma" panose="020B0604030504040204" pitchFamily="34" charset="0"/>
                    <a:ea typeface="宋体" panose="02010600030101010101" pitchFamily="2" charset="-122"/>
                  </a:rPr>
                  <a:t>  </a:t>
                </a:r>
                <a:r>
                  <a:rPr kumimoji="0" lang="en-US" altLang="zh-CN" sz="1600" b="1">
                    <a:latin typeface="Tahoma" panose="020B0604030504040204" pitchFamily="34" charset="0"/>
                    <a:ea typeface="宋体" panose="02010600030101010101" pitchFamily="2" charset="-122"/>
                  </a:rPr>
                  <a:t>mov ax, [100]</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mov bx, [104]</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add ax, bx</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a:t>
                </a:r>
                <a:endParaRPr kumimoji="0" lang="en-US" altLang="zh-CN" sz="16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1600" b="1">
                  <a:latin typeface="Tahoma" panose="020B0604030504040204" pitchFamily="34" charset="0"/>
                  <a:ea typeface="宋体" panose="02010600030101010101" pitchFamily="2" charset="-122"/>
                </a:endParaRPr>
              </a:p>
              <a:p>
                <a:pPr>
                  <a:spcBef>
                    <a:spcPct val="0"/>
                  </a:spcBef>
                  <a:buClrTx/>
                  <a:buSzTx/>
                  <a:buFontTx/>
                  <a:buNone/>
                </a:pPr>
                <a:r>
                  <a:rPr kumimoji="0" lang="en-US" altLang="zh-CN" sz="1600" b="1">
                    <a:latin typeface="Verdana" panose="020B0604030504040204" pitchFamily="34" charset="0"/>
                    <a:ea typeface="宋体" panose="02010600030101010101" pitchFamily="2" charset="-122"/>
                  </a:rPr>
                  <a:t> 100:  0  //sum</a:t>
                </a:r>
                <a:endParaRPr kumimoji="0" lang="en-US" altLang="zh-CN" sz="1600" b="1">
                  <a:latin typeface="Verdana" panose="020B0604030504040204" pitchFamily="34" charset="0"/>
                  <a:ea typeface="宋体" panose="02010600030101010101" pitchFamily="2" charset="-122"/>
                </a:endParaRPr>
              </a:p>
              <a:p>
                <a:pPr>
                  <a:spcBef>
                    <a:spcPct val="0"/>
                  </a:spcBef>
                  <a:buClrTx/>
                  <a:buSzTx/>
                  <a:buFontTx/>
                  <a:buNone/>
                </a:pPr>
                <a:r>
                  <a:rPr kumimoji="0" lang="en-US" altLang="zh-CN" sz="1600" b="1">
                    <a:latin typeface="Verdana" panose="020B0604030504040204" pitchFamily="34" charset="0"/>
                    <a:ea typeface="宋体" panose="02010600030101010101" pitchFamily="2" charset="-122"/>
                  </a:rPr>
                  <a:t> 104:  1  // i</a:t>
                </a:r>
                <a:endParaRPr kumimoji="0" lang="en-US" altLang="zh-CN" sz="2000">
                  <a:latin typeface="Tahoma" panose="020B0604030504040204" pitchFamily="34" charset="0"/>
                  <a:ea typeface="宋体" panose="02010600030101010101" pitchFamily="2" charset="-122"/>
                </a:endParaRPr>
              </a:p>
            </p:txBody>
          </p:sp>
        </p:grpSp>
        <p:sp>
          <p:nvSpPr>
            <p:cNvPr id="5140" name="Text Box 15"/>
            <p:cNvSpPr txBox="1">
              <a:spLocks noChangeArrowheads="1"/>
            </p:cNvSpPr>
            <p:nvPr/>
          </p:nvSpPr>
          <p:spPr bwMode="auto">
            <a:xfrm>
              <a:off x="1776" y="3302"/>
              <a:ext cx="211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dirty="0">
                  <a:latin typeface="Arial" panose="020B0604020202020204" pitchFamily="34" charset="0"/>
                  <a:ea typeface="宋体" panose="02010600030101010101" pitchFamily="2" charset="-122"/>
                </a:rPr>
                <a:t>可执行程序（文件）</a:t>
              </a:r>
              <a:endParaRPr kumimoji="0" lang="zh-CN" altLang="en-US" sz="2000" b="1" dirty="0">
                <a:latin typeface="Arial" panose="020B0604020202020204" pitchFamily="34" charset="0"/>
                <a:ea typeface="宋体" panose="02010600030101010101" pitchFamily="2" charset="-122"/>
              </a:endParaRPr>
            </a:p>
            <a:p>
              <a:pPr algn="ctr" eaLnBrk="1" hangingPunct="1">
                <a:spcBef>
                  <a:spcPct val="0"/>
                </a:spcBef>
                <a:buClrTx/>
                <a:buSzTx/>
                <a:buFontTx/>
                <a:buNone/>
              </a:pPr>
              <a:r>
                <a:rPr kumimoji="0" lang="en-US" altLang="zh-CN" sz="2000" b="1" dirty="0">
                  <a:latin typeface="Arial" panose="020B0604020202020204" pitchFamily="34" charset="0"/>
                  <a:ea typeface="宋体" panose="02010600030101010101" pitchFamily="2" charset="-122"/>
                </a:rPr>
                <a:t>(</a:t>
              </a:r>
              <a:r>
                <a:rPr kumimoji="0" lang="zh-CN" altLang="en-US" sz="2000" b="1" dirty="0">
                  <a:latin typeface="Arial" panose="020B0604020202020204" pitchFamily="34" charset="0"/>
                  <a:ea typeface="宋体" panose="02010600030101010101" pitchFamily="2" charset="-122"/>
                </a:rPr>
                <a:t>在磁盘上，静态存放</a:t>
              </a:r>
              <a:r>
                <a:rPr kumimoji="0" lang="en-US" altLang="zh-CN" sz="2000" b="1" dirty="0">
                  <a:latin typeface="Arial" panose="020B0604020202020204" pitchFamily="34" charset="0"/>
                  <a:ea typeface="宋体" panose="02010600030101010101" pitchFamily="2" charset="-122"/>
                </a:rPr>
                <a:t>)</a:t>
              </a:r>
              <a:endParaRPr kumimoji="0" lang="en-US" altLang="zh-CN" sz="2000" b="1" dirty="0">
                <a:latin typeface="Arial" panose="020B0604020202020204" pitchFamily="34" charset="0"/>
                <a:ea typeface="宋体" panose="02010600030101010101" pitchFamily="2" charset="-122"/>
              </a:endParaRPr>
            </a:p>
          </p:txBody>
        </p:sp>
      </p:grpSp>
      <p:grpSp>
        <p:nvGrpSpPr>
          <p:cNvPr id="253968" name="Group 16"/>
          <p:cNvGrpSpPr/>
          <p:nvPr/>
        </p:nvGrpSpPr>
        <p:grpSpPr bwMode="auto">
          <a:xfrm>
            <a:off x="5795963" y="2431733"/>
            <a:ext cx="3119438" cy="3408363"/>
            <a:chOff x="3651" y="1440"/>
            <a:chExt cx="1965" cy="2147"/>
          </a:xfrm>
        </p:grpSpPr>
        <p:sp>
          <p:nvSpPr>
            <p:cNvPr id="5129" name="Text Box 17"/>
            <p:cNvSpPr txBox="1">
              <a:spLocks noChangeArrowheads="1"/>
            </p:cNvSpPr>
            <p:nvPr/>
          </p:nvSpPr>
          <p:spPr bwMode="auto">
            <a:xfrm>
              <a:off x="3651" y="3337"/>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dirty="0">
                  <a:gradFill>
                    <a:gsLst>
                      <a:gs pos="0">
                        <a:srgbClr val="007BD3"/>
                      </a:gs>
                      <a:gs pos="100000">
                        <a:srgbClr val="034373"/>
                      </a:gs>
                    </a:gsLst>
                    <a:lin scaled="0"/>
                  </a:gradFill>
                  <a:latin typeface="Arial" panose="020B0604020202020204" pitchFamily="34" charset="0"/>
                  <a:ea typeface="宋体" panose="02010600030101010101" pitchFamily="2" charset="-122"/>
                </a:rPr>
                <a:t>程序在内存中运行</a:t>
              </a:r>
              <a:endParaRPr kumimoji="0" lang="zh-CN" altLang="en-US" sz="20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grpSp>
          <p:nvGrpSpPr>
            <p:cNvPr id="5130" name="Group 18"/>
            <p:cNvGrpSpPr/>
            <p:nvPr/>
          </p:nvGrpSpPr>
          <p:grpSpPr bwMode="auto">
            <a:xfrm>
              <a:off x="3744" y="1440"/>
              <a:ext cx="1872" cy="1778"/>
              <a:chOff x="3744" y="1440"/>
              <a:chExt cx="1872" cy="1778"/>
            </a:xfrm>
          </p:grpSpPr>
          <p:sp>
            <p:nvSpPr>
              <p:cNvPr id="5131" name="Rectangle 19"/>
              <p:cNvSpPr>
                <a:spLocks noChangeArrowheads="1"/>
              </p:cNvSpPr>
              <p:nvPr/>
            </p:nvSpPr>
            <p:spPr bwMode="auto">
              <a:xfrm>
                <a:off x="3744" y="1440"/>
                <a:ext cx="864"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2" name="Text Box 20"/>
              <p:cNvSpPr txBox="1">
                <a:spLocks noChangeArrowheads="1"/>
              </p:cNvSpPr>
              <p:nvPr/>
            </p:nvSpPr>
            <p:spPr bwMode="auto">
              <a:xfrm>
                <a:off x="3744" y="1488"/>
                <a:ext cx="912"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代码段</a:t>
                </a:r>
                <a:endParaRPr kumimoji="0" lang="zh-CN" altLang="en-US" sz="2000" b="1">
                  <a:latin typeface="Tahoma" panose="020B0604030504040204" pitchFamily="34" charset="0"/>
                  <a:ea typeface="宋体" panose="02010600030101010101" pitchFamily="2" charset="-122"/>
                </a:endParaRPr>
              </a:p>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数据段</a:t>
                </a:r>
                <a:endParaRPr kumimoji="0" lang="zh-CN" altLang="en-US"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zh-CN" altLang="en-US" sz="2000" b="1">
                  <a:latin typeface="Tahoma" panose="020B0604030504040204" pitchFamily="34" charset="0"/>
                  <a:ea typeface="宋体" panose="02010600030101010101" pitchFamily="2" charset="-122"/>
                </a:endParaRPr>
              </a:p>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栈</a:t>
                </a:r>
                <a:r>
                  <a:rPr kumimoji="0" lang="en-US" altLang="zh-CN" sz="2000" b="1">
                    <a:latin typeface="Tahoma" panose="020B0604030504040204" pitchFamily="34" charset="0"/>
                    <a:ea typeface="宋体" panose="02010600030101010101" pitchFamily="2" charset="-122"/>
                  </a:rPr>
                  <a:t>(</a:t>
                </a:r>
                <a:r>
                  <a:rPr kumimoji="0" lang="zh-CN" altLang="en-US" sz="2000" b="1">
                    <a:latin typeface="Tahoma" panose="020B0604030504040204" pitchFamily="34" charset="0"/>
                    <a:ea typeface="宋体" panose="02010600030101010101" pitchFamily="2" charset="-122"/>
                  </a:rPr>
                  <a:t>参数等</a:t>
                </a:r>
                <a:r>
                  <a:rPr kumimoji="0" lang="en-US" altLang="zh-CN" sz="2000" b="1">
                    <a:latin typeface="Tahoma" panose="020B0604030504040204" pitchFamily="34" charset="0"/>
                    <a:ea typeface="宋体" panose="02010600030101010101" pitchFamily="2" charset="-122"/>
                  </a:rPr>
                  <a:t>)</a:t>
                </a:r>
                <a:r>
                  <a:rPr kumimoji="0" lang="en-US" altLang="zh-CN" sz="2000">
                    <a:latin typeface="Tahoma" panose="020B0604030504040204" pitchFamily="34" charset="0"/>
                    <a:ea typeface="宋体" panose="02010600030101010101" pitchFamily="2" charset="-122"/>
                  </a:rPr>
                  <a:t>  </a:t>
                </a:r>
                <a:endParaRPr kumimoji="0" lang="en-US" altLang="zh-CN" sz="2000">
                  <a:latin typeface="Tahoma" panose="020B0604030504040204" pitchFamily="34" charset="0"/>
                  <a:ea typeface="宋体" panose="02010600030101010101" pitchFamily="2" charset="-122"/>
                </a:endParaRPr>
              </a:p>
            </p:txBody>
          </p:sp>
          <p:sp>
            <p:nvSpPr>
              <p:cNvPr id="5133" name="AutoShape 21"/>
              <p:cNvSpPr>
                <a:spLocks noChangeArrowheads="1"/>
              </p:cNvSpPr>
              <p:nvPr/>
            </p:nvSpPr>
            <p:spPr bwMode="auto">
              <a:xfrm rot="16200000">
                <a:off x="4080" y="2784"/>
                <a:ext cx="240" cy="48"/>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4" name="Rectangle 22"/>
              <p:cNvSpPr>
                <a:spLocks noChangeArrowheads="1"/>
              </p:cNvSpPr>
              <p:nvPr/>
            </p:nvSpPr>
            <p:spPr bwMode="auto">
              <a:xfrm>
                <a:off x="4704" y="2016"/>
                <a:ext cx="864"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5" name="Text Box 23"/>
              <p:cNvSpPr txBox="1">
                <a:spLocks noChangeArrowheads="1"/>
              </p:cNvSpPr>
              <p:nvPr/>
            </p:nvSpPr>
            <p:spPr bwMode="auto">
              <a:xfrm>
                <a:off x="4704" y="20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寄存器组</a:t>
                </a:r>
                <a:r>
                  <a:rPr kumimoji="0" lang="zh-CN" altLang="en-US" sz="2000">
                    <a:latin typeface="Tahoma" panose="020B0604030504040204" pitchFamily="34" charset="0"/>
                    <a:ea typeface="宋体" panose="02010600030101010101" pitchFamily="2" charset="-122"/>
                  </a:rPr>
                  <a:t>  </a:t>
                </a:r>
                <a:endParaRPr kumimoji="0" lang="zh-CN" altLang="en-US" sz="2000">
                  <a:latin typeface="Tahoma" panose="020B0604030504040204" pitchFamily="34" charset="0"/>
                  <a:ea typeface="宋体" panose="02010600030101010101" pitchFamily="2" charset="-122"/>
                </a:endParaRPr>
              </a:p>
            </p:txBody>
          </p:sp>
          <p:sp>
            <p:nvSpPr>
              <p:cNvPr id="5136" name="Rectangle 24"/>
              <p:cNvSpPr>
                <a:spLocks noChangeArrowheads="1"/>
              </p:cNvSpPr>
              <p:nvPr/>
            </p:nvSpPr>
            <p:spPr bwMode="auto">
              <a:xfrm>
                <a:off x="4704" y="2352"/>
                <a:ext cx="864"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7" name="Text Box 25"/>
              <p:cNvSpPr txBox="1">
                <a:spLocks noChangeArrowheads="1"/>
              </p:cNvSpPr>
              <p:nvPr/>
            </p:nvSpPr>
            <p:spPr bwMode="auto">
              <a:xfrm>
                <a:off x="4704" y="240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CPU</a:t>
                </a:r>
                <a:r>
                  <a:rPr kumimoji="0" lang="en-US" altLang="zh-CN" sz="2000">
                    <a:latin typeface="Tahoma" panose="020B0604030504040204" pitchFamily="34" charset="0"/>
                    <a:ea typeface="宋体" panose="02010600030101010101" pitchFamily="2" charset="-122"/>
                  </a:rPr>
                  <a:t> </a:t>
                </a:r>
                <a:endParaRPr kumimoji="0" lang="en-US" altLang="zh-CN" sz="2000">
                  <a:latin typeface="Tahoma" panose="020B0604030504040204" pitchFamily="34" charset="0"/>
                  <a:ea typeface="宋体" panose="02010600030101010101" pitchFamily="2" charset="-122"/>
                </a:endParaRPr>
              </a:p>
            </p:txBody>
          </p:sp>
          <p:sp>
            <p:nvSpPr>
              <p:cNvPr id="5138" name="AutoShape 26"/>
              <p:cNvSpPr>
                <a:spLocks noChangeArrowheads="1"/>
              </p:cNvSpPr>
              <p:nvPr/>
            </p:nvSpPr>
            <p:spPr bwMode="auto">
              <a:xfrm>
                <a:off x="4560" y="2160"/>
                <a:ext cx="240" cy="96"/>
              </a:xfrm>
              <a:prstGeom prst="rightArrow">
                <a:avLst>
                  <a:gd name="adj1" fmla="val 50000"/>
                  <a:gd name="adj2" fmla="val 625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sp>
        <p:nvSpPr>
          <p:cNvPr id="3" name="矩形 2"/>
          <p:cNvSpPr/>
          <p:nvPr/>
        </p:nvSpPr>
        <p:spPr>
          <a:xfrm>
            <a:off x="2844100" y="3843384"/>
            <a:ext cx="649537" cy="1200329"/>
          </a:xfrm>
          <a:prstGeom prst="rect">
            <a:avLst/>
          </a:prstGeom>
        </p:spPr>
        <p:txBody>
          <a:bodyPr wrap="none">
            <a:spAutoFit/>
          </a:bodyPr>
          <a:lstStyle/>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编译</a:t>
            </a:r>
            <a:endPar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汇编</a:t>
            </a:r>
            <a:endPar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链接</a:t>
            </a:r>
            <a:endPar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sp>
        <p:nvSpPr>
          <p:cNvPr id="29" name="矩形 28"/>
          <p:cNvSpPr/>
          <p:nvPr/>
        </p:nvSpPr>
        <p:spPr>
          <a:xfrm>
            <a:off x="5244885" y="3819208"/>
            <a:ext cx="872490" cy="783590"/>
          </a:xfrm>
          <a:prstGeom prst="rect">
            <a:avLst/>
          </a:prstGeom>
        </p:spPr>
        <p:txBody>
          <a:bodyPr wrap="none">
            <a:spAutoFit/>
          </a:bodyPr>
          <a:lstStyle/>
          <a:p>
            <a:pPr eaLnBrk="1" hangingPunct="1">
              <a:spcBef>
                <a:spcPct val="50000"/>
              </a:spcBef>
              <a:buClrTx/>
              <a:buSzTx/>
              <a:buFontTx/>
              <a:buNone/>
            </a:pPr>
            <a:r>
              <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  </a:t>
            </a: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加载</a:t>
            </a:r>
            <a:endParaRPr lang="en-US" altLang="zh-CN"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rPr>
              <a:t>重定位</a:t>
            </a:r>
            <a:endParaRPr lang="zh-CN" altLang="en-US" sz="1800" b="1" dirty="0">
              <a:gradFill>
                <a:gsLst>
                  <a:gs pos="0">
                    <a:srgbClr val="007BD3"/>
                  </a:gs>
                  <a:gs pos="100000">
                    <a:srgbClr val="034373"/>
                  </a:gs>
                </a:gsLst>
                <a:lin scaled="0"/>
              </a:gradFill>
              <a:latin typeface="Arial" panose="020B0604020202020204" pitchFamily="34" charset="0"/>
              <a:ea typeface="宋体" panose="02010600030101010101" pitchFamily="2" charset="-122"/>
            </a:endParaRPr>
          </a:p>
        </p:txBody>
      </p:sp>
      <p:sp>
        <p:nvSpPr>
          <p:cNvPr id="8194" name="Rectangle 2"/>
          <p:cNvSpPr>
            <a:spLocks noGrp="1" noChangeArrowheads="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3957"/>
                                        </p:tgtEl>
                                        <p:attrNameLst>
                                          <p:attrName>style.visibility</p:attrName>
                                        </p:attrNameLst>
                                      </p:cBhvr>
                                      <p:to>
                                        <p:strVal val="visible"/>
                                      </p:to>
                                    </p:set>
                                    <p:animEffect transition="in" filter="dissolve">
                                      <p:cBhvr>
                                        <p:cTn id="7" dur="500"/>
                                        <p:tgtEl>
                                          <p:spTgt spid="2539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3956"/>
                                        </p:tgtEl>
                                        <p:attrNameLst>
                                          <p:attrName>style.visibility</p:attrName>
                                        </p:attrNameLst>
                                      </p:cBhvr>
                                      <p:to>
                                        <p:strVal val="visible"/>
                                      </p:to>
                                    </p:set>
                                    <p:animEffect transition="in" filter="wipe(left)">
                                      <p:cBhvr>
                                        <p:cTn id="12" dur="1000"/>
                                        <p:tgtEl>
                                          <p:spTgt spid="2539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3963"/>
                                        </p:tgtEl>
                                        <p:attrNameLst>
                                          <p:attrName>style.visibility</p:attrName>
                                        </p:attrNameLst>
                                      </p:cBhvr>
                                      <p:to>
                                        <p:strVal val="visible"/>
                                      </p:to>
                                    </p:set>
                                    <p:animEffect transition="in" filter="dissolve">
                                      <p:cBhvr>
                                        <p:cTn id="21" dur="500"/>
                                        <p:tgtEl>
                                          <p:spTgt spid="2539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3962"/>
                                        </p:tgtEl>
                                        <p:attrNameLst>
                                          <p:attrName>style.visibility</p:attrName>
                                        </p:attrNameLst>
                                      </p:cBhvr>
                                      <p:to>
                                        <p:strVal val="visible"/>
                                      </p:to>
                                    </p:set>
                                    <p:animEffect transition="in" filter="wipe(left)">
                                      <p:cBhvr>
                                        <p:cTn id="26" dur="1000"/>
                                        <p:tgtEl>
                                          <p:spTgt spid="25396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53968"/>
                                        </p:tgtEl>
                                        <p:attrNameLst>
                                          <p:attrName>style.visibility</p:attrName>
                                        </p:attrNameLst>
                                      </p:cBhvr>
                                      <p:to>
                                        <p:strVal val="visible"/>
                                      </p:to>
                                    </p:set>
                                    <p:animEffect transition="in" filter="dissolve">
                                      <p:cBhvr>
                                        <p:cTn id="35" dur="500"/>
                                        <p:tgtEl>
                                          <p:spTgt spid="253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bldLvl="0" animBg="1"/>
      <p:bldP spid="253962" grpId="0" bldLvl="0" animBg="1"/>
      <p:bldP spid="3" grpId="0"/>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进程的切换</a:t>
            </a:r>
            <a:endParaRPr lang="zh-CN" altLang="en-US" sz="2000" b="1" dirty="0">
              <a:ea typeface="宋体" panose="02010600030101010101" pitchFamily="2" charset="-122"/>
              <a:sym typeface="+mn-ea"/>
            </a:endParaRPr>
          </a:p>
          <a:p>
            <a:pPr marL="0" lvl="1" algn="l">
              <a:buChar char="n"/>
            </a:pPr>
            <a:r>
              <a:rPr lang="zh-CN" altLang="en-US" sz="2000" b="1" dirty="0">
                <a:ea typeface="宋体" panose="02010600030101010101" pitchFamily="2" charset="-122"/>
                <a:sym typeface="+mn-ea"/>
              </a:rPr>
              <a:t>进程的切换可在操作系统从当前运行的进程中获得控制权的任何时刻发生。</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中断：</a:t>
            </a:r>
            <a:endParaRPr lang="zh-CN" altLang="en-US" sz="2000" b="1" dirty="0">
              <a:ea typeface="宋体" panose="02010600030101010101" pitchFamily="2" charset="-122"/>
              <a:sym typeface="+mn-ea"/>
            </a:endParaRPr>
          </a:p>
          <a:p>
            <a:pPr marL="1028700" lvl="3" indent="-342900" algn="l">
              <a:buFont typeface="Wingdings" panose="05000000000000000000" charset="0"/>
              <a:buChar char="ü"/>
            </a:pPr>
            <a:r>
              <a:rPr lang="zh-CN" altLang="en-US" sz="2000" b="1" dirty="0">
                <a:solidFill>
                  <a:srgbClr val="0070C0"/>
                </a:solidFill>
                <a:ea typeface="宋体" panose="02010600030101010101" pitchFamily="2" charset="-122"/>
                <a:sym typeface="+mn-ea"/>
              </a:rPr>
              <a:t>时钟中断</a:t>
            </a:r>
            <a:endParaRPr lang="zh-CN" altLang="en-US" sz="2000" b="1" dirty="0">
              <a:solidFill>
                <a:srgbClr val="0070C0"/>
              </a:solidFill>
              <a:ea typeface="宋体" panose="02010600030101010101" pitchFamily="2" charset="-122"/>
              <a:sym typeface="+mn-ea"/>
            </a:endParaRPr>
          </a:p>
          <a:p>
            <a:pPr marL="1028700" lvl="3" indent="-342900" algn="l">
              <a:buFont typeface="Wingdings" panose="05000000000000000000" charset="0"/>
              <a:buChar char="ü"/>
            </a:pPr>
            <a:r>
              <a:rPr lang="en-US" altLang="zh-CN" sz="2000" b="1" dirty="0">
                <a:solidFill>
                  <a:srgbClr val="0070C0"/>
                </a:solidFill>
                <a:ea typeface="宋体" panose="02010600030101010101" pitchFamily="2" charset="-122"/>
                <a:sym typeface="+mn-ea"/>
              </a:rPr>
              <a:t>I/O</a:t>
            </a:r>
            <a:r>
              <a:rPr lang="zh-CN" altLang="en-US" sz="2000" b="1" dirty="0">
                <a:solidFill>
                  <a:srgbClr val="0070C0"/>
                </a:solidFill>
                <a:ea typeface="宋体" panose="02010600030101010101" pitchFamily="2" charset="-122"/>
                <a:sym typeface="+mn-ea"/>
              </a:rPr>
              <a:t>中断</a:t>
            </a:r>
            <a:endParaRPr lang="zh-CN" altLang="en-US" sz="2000" b="1" dirty="0">
              <a:solidFill>
                <a:srgbClr val="0070C0"/>
              </a:solidFill>
              <a:ea typeface="宋体" panose="02010600030101010101" pitchFamily="2" charset="-122"/>
              <a:sym typeface="+mn-ea"/>
            </a:endParaRPr>
          </a:p>
          <a:p>
            <a:pPr marL="1028700" lvl="3" indent="-342900" algn="l">
              <a:buFont typeface="Wingdings" panose="05000000000000000000" charset="0"/>
              <a:buChar char="ü"/>
            </a:pPr>
            <a:r>
              <a:rPr lang="zh-CN" altLang="en-US" sz="2000" b="1" dirty="0">
                <a:solidFill>
                  <a:srgbClr val="0070C0"/>
                </a:solidFill>
                <a:ea typeface="宋体" panose="02010600030101010101" pitchFamily="2" charset="-122"/>
                <a:sym typeface="+mn-ea"/>
              </a:rPr>
              <a:t>内存失效</a:t>
            </a:r>
            <a:endParaRPr lang="zh-CN" altLang="en-US" sz="2000" b="1" dirty="0">
              <a:solidFill>
                <a:srgbClr val="0070C0"/>
              </a:solidFill>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rPr>
              <a:t>陷阱</a:t>
            </a:r>
            <a:endParaRPr lang="zh-CN" altLang="en-US" sz="2000" b="1" dirty="0">
              <a:ea typeface="宋体" panose="02010600030101010101" pitchFamily="2" charset="-122"/>
            </a:endParaRPr>
          </a:p>
          <a:p>
            <a:pPr marL="1028700" lvl="3" indent="-342900" algn="l">
              <a:buFont typeface="Wingdings" panose="05000000000000000000" charset="0"/>
              <a:buChar char="ü"/>
            </a:pPr>
            <a:r>
              <a:rPr lang="zh-CN" altLang="en-US" sz="2000" b="1" dirty="0">
                <a:ea typeface="宋体" panose="02010600030101010101" pitchFamily="2" charset="-122"/>
              </a:rPr>
              <a:t>错误和异常处理不致命时，切换或继续运行</a:t>
            </a:r>
            <a:endParaRPr lang="zh-CN" altLang="en-US" sz="2000" b="1" dirty="0">
              <a:ea typeface="宋体" panose="02010600030101010101" pitchFamily="2" charset="-122"/>
            </a:endParaRPr>
          </a:p>
          <a:p>
            <a:pPr marL="1028700" lvl="3" indent="-342900" algn="l">
              <a:buFont typeface="Wingdings" panose="05000000000000000000" charset="0"/>
              <a:buChar char="ü"/>
            </a:pPr>
            <a:r>
              <a:rPr lang="zh-CN" altLang="en-US" sz="2000" b="1" dirty="0">
                <a:ea typeface="宋体" panose="02010600030101010101" pitchFamily="2" charset="-122"/>
                <a:sym typeface="+mn-ea"/>
              </a:rPr>
              <a:t>错误和异常处理致命时，退出</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系统调用</a:t>
            </a:r>
            <a:endParaRPr lang="zh-CN" altLang="en-US" sz="2000" b="1" dirty="0">
              <a:ea typeface="宋体" panose="02010600030101010101" pitchFamily="2" charset="-122"/>
            </a:endParaRPr>
          </a:p>
          <a:p>
            <a:pPr marL="1028700" lvl="3" indent="-342900" algn="l">
              <a:buFont typeface="Wingdings" panose="05000000000000000000" charset="0"/>
              <a:buChar char="ü"/>
            </a:pPr>
            <a:endParaRPr lang="zh-CN" altLang="en-US" sz="2000" b="1" dirty="0">
              <a:ea typeface="宋体" panose="02010600030101010101" pitchFamily="2" charset="-122"/>
            </a:endParaRPr>
          </a:p>
          <a:p>
            <a:pPr marL="0" lvl="1" algn="l">
              <a:buChar char="n"/>
            </a:pP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wipe(up)">
                                      <p:cBhvr>
                                        <p:cTn id="10" dur="500"/>
                                        <p:tgtEl>
                                          <p:spTgt spid="3379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3797">
                                            <p:txEl>
                                              <p:pRg st="2" end="2"/>
                                            </p:txEl>
                                          </p:spTgt>
                                        </p:tgtEl>
                                        <p:attrNameLst>
                                          <p:attrName>style.visibility</p:attrName>
                                        </p:attrNameLst>
                                      </p:cBhvr>
                                      <p:to>
                                        <p:strVal val="visible"/>
                                      </p:to>
                                    </p:set>
                                    <p:animEffect transition="in" filter="wipe(up)">
                                      <p:cBhvr>
                                        <p:cTn id="15" dur="500"/>
                                        <p:tgtEl>
                                          <p:spTgt spid="33797">
                                            <p:txEl>
                                              <p:pRg st="2" end="2"/>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wipe(up)">
                                      <p:cBhvr>
                                        <p:cTn id="18" dur="500"/>
                                        <p:tgtEl>
                                          <p:spTgt spid="33797">
                                            <p:txEl>
                                              <p:pRg st="3" end="3"/>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3797">
                                            <p:txEl>
                                              <p:pRg st="4" end="4"/>
                                            </p:txEl>
                                          </p:spTgt>
                                        </p:tgtEl>
                                        <p:attrNameLst>
                                          <p:attrName>style.visibility</p:attrName>
                                        </p:attrNameLst>
                                      </p:cBhvr>
                                      <p:to>
                                        <p:strVal val="visible"/>
                                      </p:to>
                                    </p:set>
                                    <p:animEffect transition="in" filter="wipe(up)">
                                      <p:cBhvr>
                                        <p:cTn id="21" dur="500"/>
                                        <p:tgtEl>
                                          <p:spTgt spid="33797">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3797">
                                            <p:txEl>
                                              <p:pRg st="5" end="5"/>
                                            </p:txEl>
                                          </p:spTgt>
                                        </p:tgtEl>
                                        <p:attrNameLst>
                                          <p:attrName>style.visibility</p:attrName>
                                        </p:attrNameLst>
                                      </p:cBhvr>
                                      <p:to>
                                        <p:strVal val="visible"/>
                                      </p:to>
                                    </p:set>
                                    <p:animEffect transition="in" filter="wipe(up)">
                                      <p:cBhvr>
                                        <p:cTn id="24" dur="500"/>
                                        <p:tgtEl>
                                          <p:spTgt spid="3379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3797">
                                            <p:txEl>
                                              <p:pRg st="6" end="6"/>
                                            </p:txEl>
                                          </p:spTgt>
                                        </p:tgtEl>
                                        <p:attrNameLst>
                                          <p:attrName>style.visibility</p:attrName>
                                        </p:attrNameLst>
                                      </p:cBhvr>
                                      <p:to>
                                        <p:strVal val="visible"/>
                                      </p:to>
                                    </p:set>
                                    <p:animEffect transition="in" filter="wipe(up)">
                                      <p:cBhvr>
                                        <p:cTn id="29" dur="500"/>
                                        <p:tgtEl>
                                          <p:spTgt spid="33797">
                                            <p:txEl>
                                              <p:pRg st="6" end="6"/>
                                            </p:txEl>
                                          </p:spTgt>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33797">
                                            <p:txEl>
                                              <p:pRg st="7" end="7"/>
                                            </p:txEl>
                                          </p:spTgt>
                                        </p:tgtEl>
                                        <p:attrNameLst>
                                          <p:attrName>style.visibility</p:attrName>
                                        </p:attrNameLst>
                                      </p:cBhvr>
                                      <p:to>
                                        <p:strVal val="visible"/>
                                      </p:to>
                                    </p:set>
                                    <p:animEffect transition="in" filter="wipe(up)">
                                      <p:cBhvr>
                                        <p:cTn id="32" dur="500"/>
                                        <p:tgtEl>
                                          <p:spTgt spid="33797">
                                            <p:txEl>
                                              <p:pRg st="7" end="7"/>
                                            </p:txEl>
                                          </p:spTgt>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3797">
                                            <p:txEl>
                                              <p:pRg st="8" end="8"/>
                                            </p:txEl>
                                          </p:spTgt>
                                        </p:tgtEl>
                                        <p:attrNameLst>
                                          <p:attrName>style.visibility</p:attrName>
                                        </p:attrNameLst>
                                      </p:cBhvr>
                                      <p:to>
                                        <p:strVal val="visible"/>
                                      </p:to>
                                    </p:set>
                                    <p:animEffect transition="in" filter="wipe(up)">
                                      <p:cBhvr>
                                        <p:cTn id="35" dur="500"/>
                                        <p:tgtEl>
                                          <p:spTgt spid="3379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3797">
                                            <p:txEl>
                                              <p:pRg st="9" end="9"/>
                                            </p:txEl>
                                          </p:spTgt>
                                        </p:tgtEl>
                                        <p:attrNameLst>
                                          <p:attrName>style.visibility</p:attrName>
                                        </p:attrNameLst>
                                      </p:cBhvr>
                                      <p:to>
                                        <p:strVal val="visible"/>
                                      </p:to>
                                    </p:set>
                                    <p:animEffect transition="in" filter="wipe(up)">
                                      <p:cBhvr>
                                        <p:cTn id="40" dur="500"/>
                                        <p:tgtEl>
                                          <p:spTgt spid="3379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进程的切换</a:t>
            </a:r>
            <a:endParaRPr lang="zh-CN" altLang="en-US" sz="2000" b="1" dirty="0">
              <a:ea typeface="宋体" panose="02010600030101010101" pitchFamily="2" charset="-122"/>
              <a:sym typeface="+mn-ea"/>
            </a:endParaRPr>
          </a:p>
          <a:p>
            <a:pPr marL="0" lvl="1" algn="l">
              <a:buChar char="n"/>
            </a:pPr>
            <a:r>
              <a:rPr lang="zh-CN" altLang="en-US" sz="2000" b="1" dirty="0">
                <a:ea typeface="宋体" panose="02010600030101010101" pitchFamily="2" charset="-122"/>
                <a:sym typeface="+mn-ea"/>
              </a:rPr>
              <a:t>进程切换的操作过程：</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保存处理器上下文</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更新当前处于运行态的进程的进程控制块，修改状态，记录退出运行态的原因，更新记账信息等</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把进程的</a:t>
            </a:r>
            <a:r>
              <a:rPr lang="en-US" altLang="zh-CN" sz="2000" b="1" dirty="0">
                <a:ea typeface="宋体" panose="02010600030101010101" pitchFamily="2" charset="-122"/>
                <a:sym typeface="+mn-ea"/>
              </a:rPr>
              <a:t>PCB</a:t>
            </a:r>
            <a:r>
              <a:rPr lang="zh-CN" altLang="en-US" sz="2000" b="1" dirty="0">
                <a:ea typeface="宋体" panose="02010600030101010101" pitchFamily="2" charset="-122"/>
                <a:sym typeface="+mn-ea"/>
              </a:rPr>
              <a:t>移动到相应的队列</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选择另一个进程（调度问题）</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更新内存管理数据结构</a:t>
            </a:r>
            <a:endParaRPr lang="zh-CN" altLang="en-US" sz="2000" b="1" dirty="0">
              <a:ea typeface="宋体" panose="02010600030101010101" pitchFamily="2" charset="-122"/>
              <a:sym typeface="+mn-ea"/>
            </a:endParaRPr>
          </a:p>
          <a:p>
            <a:pPr marL="571500" lvl="2" indent="-342900" algn="l">
              <a:buFont typeface="Wingdings" panose="05000000000000000000" charset="0"/>
              <a:buChar char="Ø"/>
            </a:pPr>
            <a:r>
              <a:rPr lang="zh-CN" altLang="en-US" sz="2000" b="1" dirty="0">
                <a:ea typeface="宋体" panose="02010600030101010101" pitchFamily="2" charset="-122"/>
                <a:sym typeface="+mn-ea"/>
              </a:rPr>
              <a:t>恢复选中进程的运行现场</a:t>
            </a: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797">
                                            <p:txEl>
                                              <p:pRg st="1" end="1"/>
                                            </p:txEl>
                                          </p:spTgt>
                                        </p:tgtEl>
                                        <p:attrNameLst>
                                          <p:attrName>style.visibility</p:attrName>
                                        </p:attrNameLst>
                                      </p:cBhvr>
                                      <p:to>
                                        <p:strVal val="visible"/>
                                      </p:to>
                                    </p:set>
                                    <p:animEffect transition="in" filter="wipe(up)">
                                      <p:cBhvr>
                                        <p:cTn id="7" dur="500"/>
                                        <p:tgtEl>
                                          <p:spTgt spid="3379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797">
                                            <p:txEl>
                                              <p:pRg st="2" end="2"/>
                                            </p:txEl>
                                          </p:spTgt>
                                        </p:tgtEl>
                                        <p:attrNameLst>
                                          <p:attrName>style.visibility</p:attrName>
                                        </p:attrNameLst>
                                      </p:cBhvr>
                                      <p:to>
                                        <p:strVal val="visible"/>
                                      </p:to>
                                    </p:set>
                                    <p:animEffect transition="in" filter="wipe(up)">
                                      <p:cBhvr>
                                        <p:cTn id="12" dur="500"/>
                                        <p:tgtEl>
                                          <p:spTgt spid="3379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797">
                                            <p:txEl>
                                              <p:pRg st="3" end="3"/>
                                            </p:txEl>
                                          </p:spTgt>
                                        </p:tgtEl>
                                        <p:attrNameLst>
                                          <p:attrName>style.visibility</p:attrName>
                                        </p:attrNameLst>
                                      </p:cBhvr>
                                      <p:to>
                                        <p:strVal val="visible"/>
                                      </p:to>
                                    </p:set>
                                    <p:animEffect transition="in" filter="wipe(up)">
                                      <p:cBhvr>
                                        <p:cTn id="17" dur="500"/>
                                        <p:tgtEl>
                                          <p:spTgt spid="3379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797">
                                            <p:txEl>
                                              <p:pRg st="4" end="4"/>
                                            </p:txEl>
                                          </p:spTgt>
                                        </p:tgtEl>
                                        <p:attrNameLst>
                                          <p:attrName>style.visibility</p:attrName>
                                        </p:attrNameLst>
                                      </p:cBhvr>
                                      <p:to>
                                        <p:strVal val="visible"/>
                                      </p:to>
                                    </p:set>
                                    <p:animEffect transition="in" filter="wipe(up)">
                                      <p:cBhvr>
                                        <p:cTn id="22" dur="500"/>
                                        <p:tgtEl>
                                          <p:spTgt spid="3379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3797">
                                            <p:txEl>
                                              <p:pRg st="5" end="5"/>
                                            </p:txEl>
                                          </p:spTgt>
                                        </p:tgtEl>
                                        <p:attrNameLst>
                                          <p:attrName>style.visibility</p:attrName>
                                        </p:attrNameLst>
                                      </p:cBhvr>
                                      <p:to>
                                        <p:strVal val="visible"/>
                                      </p:to>
                                    </p:set>
                                    <p:animEffect transition="in" filter="wipe(up)">
                                      <p:cBhvr>
                                        <p:cTn id="27" dur="500"/>
                                        <p:tgtEl>
                                          <p:spTgt spid="3379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3797">
                                            <p:txEl>
                                              <p:pRg st="6" end="6"/>
                                            </p:txEl>
                                          </p:spTgt>
                                        </p:tgtEl>
                                        <p:attrNameLst>
                                          <p:attrName>style.visibility</p:attrName>
                                        </p:attrNameLst>
                                      </p:cBhvr>
                                      <p:to>
                                        <p:strVal val="visible"/>
                                      </p:to>
                                    </p:set>
                                    <p:animEffect transition="in" filter="wipe(up)">
                                      <p:cBhvr>
                                        <p:cTn id="32" dur="500"/>
                                        <p:tgtEl>
                                          <p:spTgt spid="3379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3797">
                                            <p:txEl>
                                              <p:pRg st="7" end="7"/>
                                            </p:txEl>
                                          </p:spTgt>
                                        </p:tgtEl>
                                        <p:attrNameLst>
                                          <p:attrName>style.visibility</p:attrName>
                                        </p:attrNameLst>
                                      </p:cBhvr>
                                      <p:to>
                                        <p:strVal val="visible"/>
                                      </p:to>
                                    </p:set>
                                    <p:animEffect transition="in" filter="wipe(up)">
                                      <p:cBhvr>
                                        <p:cTn id="37" dur="500"/>
                                        <p:tgtEl>
                                          <p:spTgt spid="337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ChangeArrowheads="1"/>
          </p:cNvSpPr>
          <p:nvPr/>
        </p:nvSpPr>
        <p:spPr bwMode="auto">
          <a:xfrm>
            <a:off x="827405" y="1205865"/>
            <a:ext cx="7664450" cy="548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algn="l" latinLnBrk="0">
              <a:lnSpc>
                <a:spcPct val="120000"/>
              </a:lnSpc>
              <a:spcBef>
                <a:spcPts val="0"/>
              </a:spcBef>
              <a:buFont typeface="Wingdings" panose="05000000000000000000" charset="0"/>
              <a:buChar char="n"/>
            </a:pPr>
            <a:r>
              <a:rPr lang="en-US" altLang="zh-CN" sz="2000" b="1" dirty="0">
                <a:solidFill>
                  <a:srgbClr val="C00000"/>
                </a:solidFill>
                <a:uFillTx/>
                <a:latin typeface="宋体" panose="02010600030101010101" pitchFamily="2" charset="-122"/>
                <a:ea typeface="宋体" panose="02010600030101010101" pitchFamily="2" charset="-122"/>
                <a:sym typeface="+mn-ea"/>
              </a:rPr>
              <a:t>进程撤销</a:t>
            </a:r>
            <a:r>
              <a:rPr lang="zh-CN" altLang="en-US" sz="2000" b="1" dirty="0">
                <a:solidFill>
                  <a:schemeClr val="tx1"/>
                </a:solidFill>
                <a:uFillTx/>
                <a:latin typeface="宋体" panose="02010600030101010101" pitchFamily="2" charset="-122"/>
                <a:ea typeface="宋体" panose="02010600030101010101" pitchFamily="2" charset="-122"/>
                <a:sym typeface="+mn-ea"/>
              </a:rPr>
              <a:t>也是</a:t>
            </a:r>
            <a:r>
              <a:rPr lang="en-US" altLang="zh-CN" sz="2000" b="1" dirty="0">
                <a:solidFill>
                  <a:schemeClr val="tx1"/>
                </a:solidFill>
                <a:uFillTx/>
                <a:latin typeface="宋体" panose="02010600030101010101" pitchFamily="2" charset="-122"/>
                <a:ea typeface="宋体" panose="02010600030101010101" pitchFamily="2" charset="-122"/>
                <a:sym typeface="+mn-ea"/>
              </a:rPr>
              <a:t>由撤销原语实现的</a:t>
            </a:r>
            <a:endParaRPr lang="en-US" altLang="zh-CN" sz="2000" b="1" dirty="0">
              <a:solidFill>
                <a:schemeClr val="tx1"/>
              </a:solidFill>
              <a:uFillTx/>
              <a:latin typeface="宋体" panose="02010600030101010101" pitchFamily="2" charset="-122"/>
              <a:ea typeface="宋体" panose="02010600030101010101" pitchFamily="2" charset="-122"/>
              <a:sym typeface="+mn-ea"/>
            </a:endParaRPr>
          </a:p>
          <a:p>
            <a:pPr marL="0" lvl="1" algn="l" latinLnBrk="0">
              <a:lnSpc>
                <a:spcPct val="120000"/>
              </a:lnSpc>
              <a:spcBef>
                <a:spcPts val="0"/>
              </a:spcBef>
              <a:buFont typeface="Wingdings" panose="05000000000000000000" charset="0"/>
              <a:buChar char="n"/>
            </a:pPr>
            <a:r>
              <a:rPr lang="en-US" altLang="zh-CN" sz="2000" b="1" dirty="0">
                <a:solidFill>
                  <a:schemeClr val="tx1"/>
                </a:solidFill>
                <a:uFillTx/>
                <a:ea typeface="宋体" panose="02010600030101010101" pitchFamily="2" charset="-122"/>
                <a:sym typeface="+mn-ea"/>
              </a:rPr>
              <a:t>一个进程在完成其任务后，应予以撤销，以便及时释放其所占用 的各类资源</a:t>
            </a:r>
            <a:endParaRPr lang="en-US" altLang="zh-CN" sz="2000" b="1" dirty="0">
              <a:solidFill>
                <a:schemeClr val="tx1"/>
              </a:solidFill>
              <a:uFillTx/>
              <a:ea typeface="宋体" panose="02010600030101010101" pitchFamily="2" charset="-122"/>
            </a:endParaRPr>
          </a:p>
          <a:p>
            <a:pPr marL="0" lvl="1" algn="l" latinLnBrk="0">
              <a:lnSpc>
                <a:spcPct val="120000"/>
              </a:lnSpc>
              <a:spcBef>
                <a:spcPts val="0"/>
              </a:spcBef>
              <a:buFont typeface="Wingdings" panose="05000000000000000000" charset="0"/>
              <a:buChar char="n"/>
            </a:pPr>
            <a:r>
              <a:rPr lang="en-US" altLang="zh-CN" sz="2000" b="1" dirty="0">
                <a:solidFill>
                  <a:srgbClr val="0070C0"/>
                </a:solidFill>
                <a:uFillTx/>
                <a:ea typeface="宋体" panose="02010600030101010101" pitchFamily="2" charset="-122"/>
                <a:sym typeface="+mn-ea"/>
              </a:rPr>
              <a:t>可采用两种撤销策略</a:t>
            </a:r>
            <a:r>
              <a:rPr lang="en-US" altLang="zh-CN" sz="1800" b="1" dirty="0">
                <a:solidFill>
                  <a:schemeClr val="tx1"/>
                </a:solidFill>
                <a:uFillTx/>
                <a:ea typeface="宋体" panose="02010600030101010101" pitchFamily="2" charset="-122"/>
                <a:sym typeface="+mn-ea"/>
              </a:rPr>
              <a:t>：</a:t>
            </a:r>
            <a:endParaRPr lang="en-US" altLang="zh-CN" sz="1800" b="1" dirty="0">
              <a:solidFill>
                <a:schemeClr val="tx1"/>
              </a:solidFill>
              <a:uFillTx/>
              <a:ea typeface="宋体" panose="02010600030101010101" pitchFamily="2" charset="-122"/>
            </a:endParaRPr>
          </a:p>
          <a:p>
            <a:pPr lvl="1" latinLnBrk="0">
              <a:lnSpc>
                <a:spcPct val="120000"/>
              </a:lnSpc>
              <a:spcBef>
                <a:spcPts val="0"/>
              </a:spcBef>
              <a:buFont typeface="Wingdings" panose="05000000000000000000" pitchFamily="2" charset="2"/>
              <a:buChar char="Ø"/>
            </a:pPr>
            <a:r>
              <a:rPr lang="zh-CN" altLang="en-US" sz="1800" b="1">
                <a:ea typeface="宋体" panose="02010600030101010101" pitchFamily="2" charset="-122"/>
                <a:sym typeface="+mn-ea"/>
              </a:rPr>
              <a:t>一种策略是只撤销一个具有指定标识符的进程</a:t>
            </a:r>
            <a:endParaRPr lang="zh-CN" altLang="en-US" sz="1800" b="1">
              <a:ea typeface="宋体" panose="02010600030101010101" pitchFamily="2" charset="-122"/>
            </a:endParaRPr>
          </a:p>
          <a:p>
            <a:pPr lvl="1" latinLnBrk="0">
              <a:lnSpc>
                <a:spcPct val="120000"/>
              </a:lnSpc>
              <a:spcBef>
                <a:spcPts val="0"/>
              </a:spcBef>
              <a:buFont typeface="Wingdings" panose="05000000000000000000" pitchFamily="2" charset="2"/>
              <a:buChar char="Ø"/>
            </a:pPr>
            <a:r>
              <a:rPr lang="zh-CN" altLang="en-US" sz="1800" b="1">
                <a:ea typeface="宋体" panose="02010600030101010101" pitchFamily="2" charset="-122"/>
                <a:sym typeface="+mn-ea"/>
              </a:rPr>
              <a:t>另一种策略是撤销指定进程及其子孙进程</a:t>
            </a:r>
            <a:endParaRPr lang="zh-CN" altLang="en-US" sz="1800" b="1">
              <a:ea typeface="宋体" panose="02010600030101010101" pitchFamily="2" charset="-122"/>
            </a:endParaRPr>
          </a:p>
          <a:p>
            <a:pPr marL="0" indent="0" latinLnBrk="0">
              <a:lnSpc>
                <a:spcPct val="120000"/>
              </a:lnSpc>
              <a:spcBef>
                <a:spcPts val="600"/>
              </a:spcBef>
              <a:buFont typeface="Wingdings" panose="05000000000000000000" charset="0"/>
              <a:buChar char="n"/>
            </a:pPr>
            <a:r>
              <a:rPr lang="en-US" altLang="zh-CN" sz="2000" b="1" dirty="0">
                <a:solidFill>
                  <a:srgbClr val="0070C0"/>
                </a:solidFill>
                <a:ea typeface="宋体" panose="02010600030101010101" pitchFamily="2" charset="-122"/>
                <a:sym typeface="+mn-ea"/>
              </a:rPr>
              <a:t> </a:t>
            </a:r>
            <a:r>
              <a:rPr lang="zh-CN" altLang="en-US" sz="2000" b="1" dirty="0">
                <a:solidFill>
                  <a:srgbClr val="0070C0"/>
                </a:solidFill>
                <a:ea typeface="宋体" panose="02010600030101010101" pitchFamily="2" charset="-122"/>
                <a:sym typeface="+mn-ea"/>
              </a:rPr>
              <a:t>进程撤销的主要操作过程</a:t>
            </a:r>
            <a:r>
              <a:rPr lang="zh-CN" altLang="en-US" sz="2000" b="1" dirty="0">
                <a:ea typeface="宋体" panose="02010600030101010101" pitchFamily="2" charset="-122"/>
                <a:sym typeface="+mn-ea"/>
              </a:rPr>
              <a:t>：</a:t>
            </a:r>
            <a:endParaRPr lang="zh-CN" altLang="en-US" sz="2000" b="1" dirty="0">
              <a:ea typeface="宋体" panose="02010600030101010101" pitchFamily="2" charset="-122"/>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）先从</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PCB</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集合中找到被撤销进程的</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PCB</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）若被撤销进程正处于运行状态，则应立即停止该进程的执行，设置调度标志，以便进程撤销后将处理机分给其他进程</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）对后一种撤销策略，若被撤销进程有子孙进程，还应将该进程的子孙进程予以撤销</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）对于被撤销进程所占有的资源，或者归还给父进程，或者归还给系统</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atinLnBrk="0">
              <a:lnSpc>
                <a:spcPct val="120000"/>
              </a:lnSpc>
              <a:spcBef>
                <a:spcPts val="0"/>
              </a:spcBef>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5</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）最后撤销它的</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PCB</a:t>
            </a:r>
            <a:endParaRPr lang="zh-CN" altLang="en-US" sz="1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4820" name="Rectangle 4"/>
          <p:cNvSpPr>
            <a:spLocks noChangeArrowheads="1"/>
          </p:cNvSpPr>
          <p:nvPr/>
        </p:nvSpPr>
        <p:spPr bwMode="auto">
          <a:xfrm>
            <a:off x="897255" y="1557020"/>
            <a:ext cx="7524750" cy="2747963"/>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 name="标题 4"/>
          <p:cNvSpPr>
            <a:spLocks noGrp="1"/>
          </p:cNvSpPr>
          <p:nvPr>
            <p:custDataLst>
              <p:tags r:id="rId1"/>
            </p:custDataLst>
          </p:nvPr>
        </p:nvSpPr>
        <p:spPr>
          <a:xfrm>
            <a:off x="457200" y="202883"/>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
        <p:nvSpPr>
          <p:cNvPr id="35846" name="Rectangle 6"/>
          <p:cNvSpPr>
            <a:spLocks noChangeArrowheads="1"/>
          </p:cNvSpPr>
          <p:nvPr/>
        </p:nvSpPr>
        <p:spPr bwMode="auto">
          <a:xfrm>
            <a:off x="4961255" y="6053138"/>
            <a:ext cx="3990975" cy="565150"/>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典型进程撤销系统调用</a:t>
            </a:r>
            <a:r>
              <a:rPr kumimoji="0" lang="en-US" altLang="zh-CN" sz="2000" b="1" dirty="0">
                <a:solidFill>
                  <a:srgbClr val="CC0000"/>
                </a:solidFill>
                <a:latin typeface="宋体" panose="02010600030101010101" pitchFamily="2" charset="-122"/>
                <a:ea typeface="宋体" panose="02010600030101010101" pitchFamily="2" charset="-122"/>
              </a:rPr>
              <a:t>exit()</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animEffect transition="in" filter="wipe(up)">
                                      <p:cBhvr>
                                        <p:cTn id="7" dur="500"/>
                                        <p:tgtEl>
                                          <p:spTgt spid="34819">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34819">
                                            <p:txEl>
                                              <p:pRg st="1" end="1"/>
                                            </p:txEl>
                                          </p:spTgt>
                                        </p:tgtEl>
                                        <p:attrNameLst>
                                          <p:attrName>style.visibility</p:attrName>
                                        </p:attrNameLst>
                                      </p:cBhvr>
                                      <p:to>
                                        <p:strVal val="visible"/>
                                      </p:to>
                                    </p:set>
                                    <p:animEffect transition="in" filter="wipe(up)">
                                      <p:cBhvr>
                                        <p:cTn id="10" dur="500"/>
                                        <p:tgtEl>
                                          <p:spTgt spid="3481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animEffect transition="in" filter="wipe(up)">
                                      <p:cBhvr>
                                        <p:cTn id="15" dur="500"/>
                                        <p:tgtEl>
                                          <p:spTgt spid="34819">
                                            <p:txEl>
                                              <p:pRg st="2" end="2"/>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4819">
                                            <p:txEl>
                                              <p:pRg st="3" end="3"/>
                                            </p:txEl>
                                          </p:spTgt>
                                        </p:tgtEl>
                                        <p:attrNameLst>
                                          <p:attrName>style.visibility</p:attrName>
                                        </p:attrNameLst>
                                      </p:cBhvr>
                                      <p:to>
                                        <p:strVal val="visible"/>
                                      </p:to>
                                    </p:set>
                                    <p:animEffect transition="in" filter="wipe(up)">
                                      <p:cBhvr>
                                        <p:cTn id="18" dur="500"/>
                                        <p:tgtEl>
                                          <p:spTgt spid="34819">
                                            <p:txEl>
                                              <p:pRg st="3" end="3"/>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34819">
                                            <p:txEl>
                                              <p:pRg st="4" end="4"/>
                                            </p:txEl>
                                          </p:spTgt>
                                        </p:tgtEl>
                                        <p:attrNameLst>
                                          <p:attrName>style.visibility</p:attrName>
                                        </p:attrNameLst>
                                      </p:cBhvr>
                                      <p:to>
                                        <p:strVal val="visible"/>
                                      </p:to>
                                    </p:set>
                                    <p:animEffect transition="in" filter="wipe(up)">
                                      <p:cBhvr>
                                        <p:cTn id="21" dur="500"/>
                                        <p:tgtEl>
                                          <p:spTgt spid="348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34819">
                                            <p:txEl>
                                              <p:pRg st="5" end="5"/>
                                            </p:txEl>
                                          </p:spTgt>
                                        </p:tgtEl>
                                        <p:attrNameLst>
                                          <p:attrName>style.visibility</p:attrName>
                                        </p:attrNameLst>
                                      </p:cBhvr>
                                      <p:to>
                                        <p:strVal val="visible"/>
                                      </p:to>
                                    </p:set>
                                    <p:animEffect transition="in" filter="wipe(up)">
                                      <p:cBhvr>
                                        <p:cTn id="26" dur="500"/>
                                        <p:tgtEl>
                                          <p:spTgt spid="3481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34819">
                                            <p:txEl>
                                              <p:pRg st="6" end="6"/>
                                            </p:txEl>
                                          </p:spTgt>
                                        </p:tgtEl>
                                        <p:attrNameLst>
                                          <p:attrName>style.visibility</p:attrName>
                                        </p:attrNameLst>
                                      </p:cBhvr>
                                      <p:to>
                                        <p:strVal val="visible"/>
                                      </p:to>
                                    </p:set>
                                    <p:animEffect transition="in" filter="wipe(up)">
                                      <p:cBhvr>
                                        <p:cTn id="31" dur="500"/>
                                        <p:tgtEl>
                                          <p:spTgt spid="34819">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4819">
                                            <p:txEl>
                                              <p:pRg st="7" end="7"/>
                                            </p:txEl>
                                          </p:spTgt>
                                        </p:tgtEl>
                                        <p:attrNameLst>
                                          <p:attrName>style.visibility</p:attrName>
                                        </p:attrNameLst>
                                      </p:cBhvr>
                                      <p:to>
                                        <p:strVal val="visible"/>
                                      </p:to>
                                    </p:set>
                                    <p:animEffect transition="in" filter="wipe(up)">
                                      <p:cBhvr>
                                        <p:cTn id="36" dur="500"/>
                                        <p:tgtEl>
                                          <p:spTgt spid="34819">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4819">
                                            <p:txEl>
                                              <p:pRg st="8" end="8"/>
                                            </p:txEl>
                                          </p:spTgt>
                                        </p:tgtEl>
                                        <p:attrNameLst>
                                          <p:attrName>style.visibility</p:attrName>
                                        </p:attrNameLst>
                                      </p:cBhvr>
                                      <p:to>
                                        <p:strVal val="visible"/>
                                      </p:to>
                                    </p:set>
                                    <p:animEffect transition="in" filter="wipe(up)">
                                      <p:cBhvr>
                                        <p:cTn id="41" dur="500"/>
                                        <p:tgtEl>
                                          <p:spTgt spid="34819">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34819">
                                            <p:txEl>
                                              <p:pRg st="9" end="9"/>
                                            </p:txEl>
                                          </p:spTgt>
                                        </p:tgtEl>
                                        <p:attrNameLst>
                                          <p:attrName>style.visibility</p:attrName>
                                        </p:attrNameLst>
                                      </p:cBhvr>
                                      <p:to>
                                        <p:strVal val="visible"/>
                                      </p:to>
                                    </p:set>
                                    <p:animEffect transition="in" filter="wipe(up)">
                                      <p:cBhvr>
                                        <p:cTn id="46" dur="500"/>
                                        <p:tgtEl>
                                          <p:spTgt spid="34819">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4819">
                                            <p:txEl>
                                              <p:pRg st="10" end="10"/>
                                            </p:txEl>
                                          </p:spTgt>
                                        </p:tgtEl>
                                        <p:attrNameLst>
                                          <p:attrName>style.visibility</p:attrName>
                                        </p:attrNameLst>
                                      </p:cBhvr>
                                      <p:to>
                                        <p:strVal val="visible"/>
                                      </p:to>
                                    </p:set>
                                    <p:animEffect transition="in" filter="wipe(up)">
                                      <p:cBhvr>
                                        <p:cTn id="51" dur="500"/>
                                        <p:tgtEl>
                                          <p:spTgt spid="34819">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35846"/>
                                        </p:tgtEl>
                                        <p:attrNameLst>
                                          <p:attrName>style.visibility</p:attrName>
                                        </p:attrNameLst>
                                      </p:cBhvr>
                                      <p:to>
                                        <p:strVal val="visible"/>
                                      </p:to>
                                    </p:set>
                                    <p:animEffect transition="in" filter="wipe(up)">
                                      <p:cBhvr>
                                        <p:cTn id="56" dur="500"/>
                                        <p:tgtEl>
                                          <p:spTgt spid="358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进程的阻塞和唤醒</a:t>
            </a:r>
            <a:endParaRPr lang="zh-CN" altLang="en-US" sz="2000" b="1" dirty="0">
              <a:ea typeface="宋体" panose="02010600030101010101" pitchFamily="2" charset="-122"/>
              <a:sym typeface="+mn-ea"/>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阻塞原语的作用是将进程由执行状态转为阻塞状态</a:t>
            </a:r>
            <a:endParaRPr lang="zh-CN" altLang="en-US" sz="2000" b="1" dirty="0">
              <a:ea typeface="宋体" panose="02010600030101010101" pitchFamily="2" charset="-122"/>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唤醒原语的作用则是将进程由阻塞状态变为就绪状态</a:t>
            </a:r>
            <a:r>
              <a:rPr lang="en-US" altLang="zh-CN" sz="2000" b="1" dirty="0">
                <a:ea typeface="宋体" panose="02010600030101010101" pitchFamily="2" charset="-122"/>
                <a:sym typeface="+mn-ea"/>
              </a:rPr>
              <a:t> </a:t>
            </a:r>
            <a:endParaRPr lang="en-US" altLang="zh-CN" sz="2000" b="1" dirty="0">
              <a:ea typeface="宋体" panose="02010600030101010101" pitchFamily="2" charset="-122"/>
              <a:sym typeface="+mn-ea"/>
            </a:endParaRPr>
          </a:p>
          <a:p>
            <a:pPr>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阻塞的操作过程</a:t>
            </a:r>
            <a:endParaRPr lang="zh-CN" altLang="en-US" sz="2000" b="1" dirty="0">
              <a:ea typeface="宋体" panose="02010600030101010101" pitchFamily="2" charset="-122"/>
            </a:endParaRPr>
          </a:p>
          <a:p>
            <a:pPr lvl="1">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1</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）由于该进程正处于执行状态，故应先中断处理和保存该进程的</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CPU</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现场</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）然后将该进程插入到等待该事件的队列中</a:t>
            </a:r>
            <a:endParaRPr lang="zh-CN" altLang="en-US" sz="1800" b="1" dirty="0">
              <a:latin typeface="Times New Roman" panose="02020603050405020304" pitchFamily="18" charset="0"/>
              <a:ea typeface="宋体" panose="02010600030101010101" pitchFamily="2" charset="-122"/>
              <a:cs typeface="Times New Roman" panose="02020603050405020304" pitchFamily="18" charset="0"/>
            </a:endParaRPr>
          </a:p>
          <a:p>
            <a:pPr lvl="1">
              <a:buFont typeface="Monotype Sorts" charset="2"/>
              <a:buNone/>
            </a:pP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altLang="zh-CN" sz="1800" b="1" dirty="0">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1800" b="1" dirty="0">
                <a:latin typeface="Times New Roman" panose="02020603050405020304" pitchFamily="18" charset="0"/>
                <a:ea typeface="宋体" panose="02010600030101010101" pitchFamily="2" charset="-122"/>
                <a:cs typeface="Times New Roman" panose="02020603050405020304" pitchFamily="18" charset="0"/>
                <a:sym typeface="+mn-ea"/>
              </a:rPr>
              <a:t>）再从就绪进程队列中选择一个进程投入运行</a:t>
            </a:r>
            <a:endParaRPr lang="zh-CN" altLang="en-US" sz="2000" b="1" dirty="0">
              <a:ea typeface="宋体" panose="02010600030101010101" pitchFamily="2" charset="-122"/>
            </a:endParaRPr>
          </a:p>
          <a:p>
            <a:r>
              <a:rPr lang="en-US" altLang="zh-CN" sz="2000" b="1" dirty="0">
                <a:ea typeface="宋体" panose="02010600030101010101" pitchFamily="2" charset="-122"/>
              </a:rPr>
              <a:t> </a:t>
            </a:r>
            <a:r>
              <a:rPr lang="zh-CN" altLang="en-US" sz="2000" b="1" dirty="0">
                <a:ea typeface="宋体" panose="02010600030101010101" pitchFamily="2" charset="-122"/>
                <a:sym typeface="+mn-ea"/>
              </a:rPr>
              <a:t>一个进程由</a:t>
            </a:r>
            <a:r>
              <a:rPr lang="zh-CN" altLang="en-US" sz="2000" b="1" dirty="0">
                <a:solidFill>
                  <a:srgbClr val="0070C0"/>
                </a:solidFill>
                <a:ea typeface="宋体" panose="02010600030101010101" pitchFamily="2" charset="-122"/>
                <a:sym typeface="+mn-ea"/>
              </a:rPr>
              <a:t>运行状态</a:t>
            </a:r>
            <a:r>
              <a:rPr lang="zh-CN" altLang="en-US" sz="2000" b="1" dirty="0">
                <a:ea typeface="宋体" panose="02010600030101010101" pitchFamily="2" charset="-122"/>
                <a:sym typeface="+mn-ea"/>
              </a:rPr>
              <a:t>转变为</a:t>
            </a:r>
            <a:r>
              <a:rPr lang="zh-CN" altLang="en-US" sz="2000" b="1" dirty="0">
                <a:solidFill>
                  <a:srgbClr val="0070C0"/>
                </a:solidFill>
                <a:ea typeface="宋体" panose="02010600030101010101" pitchFamily="2" charset="-122"/>
                <a:sym typeface="+mn-ea"/>
              </a:rPr>
              <a:t>阻塞状态</a:t>
            </a:r>
            <a:r>
              <a:rPr lang="zh-CN" altLang="en-US" sz="2000" b="1" dirty="0">
                <a:ea typeface="宋体" panose="02010600030101010101" pitchFamily="2" charset="-122"/>
                <a:sym typeface="+mn-ea"/>
              </a:rPr>
              <a:t>，是该进程</a:t>
            </a:r>
            <a:r>
              <a:rPr lang="zh-CN" altLang="en-US" sz="2000" b="1" dirty="0">
                <a:solidFill>
                  <a:srgbClr val="0070C0"/>
                </a:solidFill>
                <a:ea typeface="宋体" panose="02010600030101010101" pitchFamily="2" charset="-122"/>
                <a:sym typeface="+mn-ea"/>
              </a:rPr>
              <a:t>自己</a:t>
            </a:r>
            <a:r>
              <a:rPr lang="zh-CN" altLang="en-US" sz="2000" b="1" dirty="0">
                <a:ea typeface="宋体" panose="02010600030101010101" pitchFamily="2" charset="-122"/>
                <a:sym typeface="+mn-ea"/>
              </a:rPr>
              <a:t>调用阻塞原语去完成的</a:t>
            </a: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
        <p:nvSpPr>
          <p:cNvPr id="36871" name="Rectangle 7"/>
          <p:cNvSpPr>
            <a:spLocks noChangeArrowheads="1"/>
          </p:cNvSpPr>
          <p:nvPr>
            <p:custDataLst>
              <p:tags r:id="rId2"/>
            </p:custDataLst>
          </p:nvPr>
        </p:nvSpPr>
        <p:spPr bwMode="auto">
          <a:xfrm>
            <a:off x="3540125" y="5606098"/>
            <a:ext cx="5122863" cy="811212"/>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典型进程阻塞系统调用</a:t>
            </a:r>
            <a:r>
              <a:rPr kumimoji="0" lang="en-US" altLang="zh-CN" sz="2000" b="1" dirty="0">
                <a:solidFill>
                  <a:srgbClr val="CC0000"/>
                </a:solidFill>
                <a:latin typeface="宋体" panose="02010600030101010101" pitchFamily="2" charset="-122"/>
                <a:ea typeface="宋体" panose="02010600030101010101" pitchFamily="2" charset="-122"/>
              </a:rPr>
              <a:t>sleep()</a:t>
            </a:r>
            <a:r>
              <a:rPr kumimoji="0" lang="zh-CN" altLang="en-US" sz="2000" b="1" dirty="0">
                <a:solidFill>
                  <a:srgbClr val="CC0000"/>
                </a:solidFill>
                <a:latin typeface="宋体" panose="02010600030101010101" pitchFamily="2" charset="-122"/>
                <a:ea typeface="宋体" panose="02010600030101010101" pitchFamily="2" charset="-122"/>
              </a:rPr>
              <a:t>、</a:t>
            </a:r>
            <a:r>
              <a:rPr kumimoji="0" lang="en-US" altLang="zh-CN" sz="2000" b="1" dirty="0">
                <a:solidFill>
                  <a:srgbClr val="CC0000"/>
                </a:solidFill>
                <a:latin typeface="宋体" panose="02010600030101010101" pitchFamily="2" charset="-122"/>
                <a:ea typeface="宋体" panose="02010600030101010101" pitchFamily="2" charset="-122"/>
              </a:rPr>
              <a:t>wait()</a:t>
            </a:r>
            <a:endParaRPr kumimoji="0" lang="en-US" altLang="zh-CN" sz="2000" b="1" dirty="0">
              <a:solidFill>
                <a:srgbClr val="CC0000"/>
              </a:solidFill>
              <a:latin typeface="宋体" panose="02010600030101010101" pitchFamily="2" charset="-122"/>
              <a:ea typeface="宋体" panose="02010600030101010101" pitchFamily="2" charset="-122"/>
            </a:endParaRPr>
          </a:p>
          <a:p>
            <a:pP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典型进程唤醒系统调用</a:t>
            </a:r>
            <a:r>
              <a:rPr kumimoji="0" lang="en-US" altLang="zh-CN" sz="2000" b="1" dirty="0">
                <a:solidFill>
                  <a:srgbClr val="CC0000"/>
                </a:solidFill>
                <a:latin typeface="宋体" panose="02010600030101010101" pitchFamily="2" charset="-122"/>
                <a:ea typeface="宋体" panose="02010600030101010101" pitchFamily="2" charset="-122"/>
              </a:rPr>
              <a:t>wakeup()</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797">
                                            <p:txEl>
                                              <p:pRg st="1" end="1"/>
                                            </p:txEl>
                                          </p:spTgt>
                                        </p:tgtEl>
                                        <p:attrNameLst>
                                          <p:attrName>style.visibility</p:attrName>
                                        </p:attrNameLst>
                                      </p:cBhvr>
                                      <p:to>
                                        <p:strVal val="visible"/>
                                      </p:to>
                                    </p:set>
                                    <p:animEffect transition="in" filter="wipe(up)">
                                      <p:cBhvr>
                                        <p:cTn id="12" dur="500"/>
                                        <p:tgtEl>
                                          <p:spTgt spid="337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797">
                                            <p:txEl>
                                              <p:pRg st="2" end="2"/>
                                            </p:txEl>
                                          </p:spTgt>
                                        </p:tgtEl>
                                        <p:attrNameLst>
                                          <p:attrName>style.visibility</p:attrName>
                                        </p:attrNameLst>
                                      </p:cBhvr>
                                      <p:to>
                                        <p:strVal val="visible"/>
                                      </p:to>
                                    </p:set>
                                    <p:animEffect transition="in" filter="wipe(up)">
                                      <p:cBhvr>
                                        <p:cTn id="17" dur="500"/>
                                        <p:tgtEl>
                                          <p:spTgt spid="337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797">
                                            <p:txEl>
                                              <p:pRg st="3" end="3"/>
                                            </p:txEl>
                                          </p:spTgt>
                                        </p:tgtEl>
                                        <p:attrNameLst>
                                          <p:attrName>style.visibility</p:attrName>
                                        </p:attrNameLst>
                                      </p:cBhvr>
                                      <p:to>
                                        <p:strVal val="visible"/>
                                      </p:to>
                                    </p:set>
                                    <p:animEffect transition="in" filter="wipe(up)">
                                      <p:cBhvr>
                                        <p:cTn id="22" dur="500"/>
                                        <p:tgtEl>
                                          <p:spTgt spid="33797">
                                            <p:txEl>
                                              <p:pRg st="3" end="3"/>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3797">
                                            <p:txEl>
                                              <p:pRg st="4" end="4"/>
                                            </p:txEl>
                                          </p:spTgt>
                                        </p:tgtEl>
                                        <p:attrNameLst>
                                          <p:attrName>style.visibility</p:attrName>
                                        </p:attrNameLst>
                                      </p:cBhvr>
                                      <p:to>
                                        <p:strVal val="visible"/>
                                      </p:to>
                                    </p:set>
                                    <p:animEffect transition="in" filter="wipe(up)">
                                      <p:cBhvr>
                                        <p:cTn id="25" dur="500"/>
                                        <p:tgtEl>
                                          <p:spTgt spid="33797">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3797">
                                            <p:txEl>
                                              <p:pRg st="5" end="5"/>
                                            </p:txEl>
                                          </p:spTgt>
                                        </p:tgtEl>
                                        <p:attrNameLst>
                                          <p:attrName>style.visibility</p:attrName>
                                        </p:attrNameLst>
                                      </p:cBhvr>
                                      <p:to>
                                        <p:strVal val="visible"/>
                                      </p:to>
                                    </p:set>
                                    <p:animEffect transition="in" filter="wipe(up)">
                                      <p:cBhvr>
                                        <p:cTn id="28" dur="500"/>
                                        <p:tgtEl>
                                          <p:spTgt spid="33797">
                                            <p:txEl>
                                              <p:pRg st="5" end="5"/>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3797">
                                            <p:txEl>
                                              <p:pRg st="6" end="6"/>
                                            </p:txEl>
                                          </p:spTgt>
                                        </p:tgtEl>
                                        <p:attrNameLst>
                                          <p:attrName>style.visibility</p:attrName>
                                        </p:attrNameLst>
                                      </p:cBhvr>
                                      <p:to>
                                        <p:strVal val="visible"/>
                                      </p:to>
                                    </p:set>
                                    <p:animEffect transition="in" filter="wipe(up)">
                                      <p:cBhvr>
                                        <p:cTn id="31" dur="500"/>
                                        <p:tgtEl>
                                          <p:spTgt spid="33797">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3797">
                                            <p:txEl>
                                              <p:pRg st="7" end="7"/>
                                            </p:txEl>
                                          </p:spTgt>
                                        </p:tgtEl>
                                        <p:attrNameLst>
                                          <p:attrName>style.visibility</p:attrName>
                                        </p:attrNameLst>
                                      </p:cBhvr>
                                      <p:to>
                                        <p:strVal val="visible"/>
                                      </p:to>
                                    </p:set>
                                    <p:animEffect transition="in" filter="wipe(up)">
                                      <p:cBhvr>
                                        <p:cTn id="36" dur="500"/>
                                        <p:tgtEl>
                                          <p:spTgt spid="33797">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6871"/>
                                        </p:tgtEl>
                                        <p:attrNameLst>
                                          <p:attrName>style.visibility</p:attrName>
                                        </p:attrNameLst>
                                      </p:cBhvr>
                                      <p:to>
                                        <p:strVal val="visible"/>
                                      </p:to>
                                    </p:set>
                                    <p:anim calcmode="lin" valueType="num">
                                      <p:cBhvr additive="base">
                                        <p:cTn id="41" dur="500" fill="hold"/>
                                        <p:tgtEl>
                                          <p:spTgt spid="36871"/>
                                        </p:tgtEl>
                                        <p:attrNameLst>
                                          <p:attrName>ppt_x</p:attrName>
                                        </p:attrNameLst>
                                      </p:cBhvr>
                                      <p:tavLst>
                                        <p:tav tm="0">
                                          <p:val>
                                            <p:strVal val="#ppt_x"/>
                                          </p:val>
                                        </p:tav>
                                        <p:tav tm="100000">
                                          <p:val>
                                            <p:strVal val="#ppt_x"/>
                                          </p:val>
                                        </p:tav>
                                      </p:tavLst>
                                    </p:anim>
                                    <p:anim calcmode="lin" valueType="num">
                                      <p:cBhvr additive="base">
                                        <p:cTn id="42"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uiExpand="1" build="p"/>
      <p:bldP spid="36871"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lvl="1" indent="0" algn="l">
              <a:buNone/>
            </a:pPr>
            <a:r>
              <a:rPr lang="zh-CN" altLang="en-US" sz="2000" b="1" dirty="0">
                <a:latin typeface="微软雅黑" panose="020B0503020204020204" charset="-122"/>
                <a:ea typeface="微软雅黑" panose="020B0503020204020204" charset="-122"/>
                <a:sym typeface="+mn-ea"/>
              </a:rPr>
              <a:t>进程的阻塞和唤醒</a:t>
            </a:r>
            <a:endParaRPr lang="zh-CN" altLang="en-US" sz="2000" b="1" dirty="0">
              <a:ea typeface="宋体" panose="02010600030101010101" pitchFamily="2" charset="-122"/>
              <a:sym typeface="+mn-ea"/>
            </a:endParaRPr>
          </a:p>
          <a:p>
            <a:pPr marL="0" indent="0" latinLnBrk="0">
              <a:lnSpc>
                <a:spcPct val="150000"/>
              </a:lnSpc>
              <a:spcBef>
                <a:spcPts val="600"/>
              </a:spcBef>
              <a:buFont typeface="Wingdings" panose="05000000000000000000" charset="0"/>
              <a:buChar char="n"/>
            </a:pPr>
            <a:r>
              <a:rPr lang="en-US" altLang="zh-CN" sz="2000" b="1" dirty="0">
                <a:ea typeface="宋体" panose="02010600030101010101" pitchFamily="2" charset="-122"/>
                <a:sym typeface="+mn-ea"/>
              </a:rPr>
              <a:t> </a:t>
            </a:r>
            <a:r>
              <a:rPr lang="zh-CN" altLang="en-US" sz="2000" b="1" dirty="0">
                <a:ea typeface="宋体" panose="02010600030101010101" pitchFamily="2" charset="-122"/>
                <a:sym typeface="+mn-ea"/>
              </a:rPr>
              <a:t>对处于阻塞状态的进程，当该进程期待的事件出现或完成时，将阻塞进程唤醒，使其进入就绪状态。</a:t>
            </a:r>
            <a:r>
              <a:rPr lang="en-US" altLang="zh-CN" sz="2000" b="1" dirty="0">
                <a:ea typeface="宋体" panose="02010600030101010101" pitchFamily="2" charset="-122"/>
                <a:sym typeface="+mn-ea"/>
              </a:rPr>
              <a:t> </a:t>
            </a:r>
            <a:endParaRPr lang="en-US" altLang="zh-CN" sz="2000" b="1" dirty="0">
              <a:ea typeface="宋体" panose="02010600030101010101" pitchFamily="2" charset="-122"/>
              <a:sym typeface="+mn-ea"/>
            </a:endParaRPr>
          </a:p>
          <a:p>
            <a:pPr marL="0" indent="0" latinLnBrk="0">
              <a:lnSpc>
                <a:spcPct val="150000"/>
              </a:lnSpc>
              <a:spcBef>
                <a:spcPts val="600"/>
              </a:spcBef>
              <a:buFont typeface="Wingdings" panose="05000000000000000000" charset="0"/>
              <a:buChar char="n"/>
            </a:pPr>
            <a:r>
              <a:rPr lang="zh-CN" altLang="en-US" sz="2000" b="1" dirty="0">
                <a:ea typeface="宋体" panose="02010600030101010101" pitchFamily="2" charset="-122"/>
                <a:sym typeface="+mn-ea"/>
              </a:rPr>
              <a:t>而进程由阻塞状态到就绪状态，是另一个</a:t>
            </a:r>
            <a:r>
              <a:rPr lang="zh-CN" altLang="en-US" sz="2000" b="1" dirty="0">
                <a:solidFill>
                  <a:srgbClr val="0070C0"/>
                </a:solidFill>
                <a:ea typeface="宋体" panose="02010600030101010101" pitchFamily="2" charset="-122"/>
                <a:sym typeface="+mn-ea"/>
              </a:rPr>
              <a:t>发现者进程</a:t>
            </a:r>
            <a:r>
              <a:rPr lang="zh-CN" altLang="en-US" sz="2000" b="1" dirty="0">
                <a:ea typeface="宋体" panose="02010600030101010101" pitchFamily="2" charset="-122"/>
                <a:sym typeface="+mn-ea"/>
              </a:rPr>
              <a:t>（或中断服务程序</a:t>
            </a:r>
            <a:r>
              <a:rPr lang="en-US" altLang="zh-CN" sz="2000" b="1" dirty="0">
                <a:ea typeface="宋体" panose="02010600030101010101" pitchFamily="2" charset="-122"/>
                <a:sym typeface="+mn-ea"/>
              </a:rPr>
              <a:t>)</a:t>
            </a:r>
            <a:r>
              <a:rPr lang="zh-CN" altLang="en-US" sz="2000" b="1" dirty="0">
                <a:ea typeface="宋体" panose="02010600030101010101" pitchFamily="2" charset="-122"/>
                <a:sym typeface="+mn-ea"/>
              </a:rPr>
              <a:t>或</a:t>
            </a:r>
            <a:r>
              <a:rPr lang="en-US" altLang="zh-CN" sz="2000" b="1" dirty="0">
                <a:ea typeface="宋体" panose="02010600030101010101" pitchFamily="2" charset="-122"/>
                <a:sym typeface="+mn-ea"/>
              </a:rPr>
              <a:t>OS</a:t>
            </a:r>
            <a:r>
              <a:rPr lang="zh-CN" altLang="en-US" sz="2000" b="1" dirty="0">
                <a:ea typeface="宋体" panose="02010600030101010101" pitchFamily="2" charset="-122"/>
                <a:sym typeface="+mn-ea"/>
              </a:rPr>
              <a:t>调用唤醒原语实现的</a:t>
            </a:r>
            <a:r>
              <a:rPr lang="en-US" altLang="zh-CN" sz="2000" b="1" dirty="0">
                <a:ea typeface="宋体" panose="02010600030101010101" pitchFamily="2" charset="-122"/>
                <a:sym typeface="+mn-ea"/>
              </a:rPr>
              <a:t>.</a:t>
            </a:r>
            <a:endParaRPr lang="zh-CN" altLang="en-US" sz="2000" b="1" dirty="0">
              <a:ea typeface="宋体" panose="02010600030101010101" pitchFamily="2" charset="-122"/>
              <a:sym typeface="+mn-ea"/>
            </a:endParaRPr>
          </a:p>
          <a:p>
            <a:pPr marL="0" indent="0" latinLnBrk="0">
              <a:lnSpc>
                <a:spcPct val="150000"/>
              </a:lnSpc>
              <a:spcBef>
                <a:spcPts val="600"/>
              </a:spcBef>
              <a:buFont typeface="Wingdings" panose="05000000000000000000" charset="0"/>
              <a:buChar char="n"/>
            </a:pPr>
            <a:r>
              <a:rPr lang="zh-CN" altLang="en-US" sz="2000" b="1" dirty="0">
                <a:ea typeface="宋体" panose="02010600030101010101" pitchFamily="2" charset="-122"/>
                <a:sym typeface="+mn-ea"/>
              </a:rPr>
              <a:t>一般这个发现者进程与被唤醒进程是合作的并发进程</a:t>
            </a: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进程的控制</a:t>
            </a:r>
            <a:endParaRPr lang="en-US" altLang="zh-CN"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3797">
                                            <p:txEl>
                                              <p:pRg st="1" end="1"/>
                                            </p:txEl>
                                          </p:spTgt>
                                        </p:tgtEl>
                                        <p:attrNameLst>
                                          <p:attrName>style.visibility</p:attrName>
                                        </p:attrNameLst>
                                      </p:cBhvr>
                                      <p:to>
                                        <p:strVal val="visible"/>
                                      </p:to>
                                    </p:set>
                                    <p:animEffect transition="in" filter="wipe(up)">
                                      <p:cBhvr>
                                        <p:cTn id="12" dur="500"/>
                                        <p:tgtEl>
                                          <p:spTgt spid="337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3797">
                                            <p:txEl>
                                              <p:pRg st="2" end="2"/>
                                            </p:txEl>
                                          </p:spTgt>
                                        </p:tgtEl>
                                        <p:attrNameLst>
                                          <p:attrName>style.visibility</p:attrName>
                                        </p:attrNameLst>
                                      </p:cBhvr>
                                      <p:to>
                                        <p:strVal val="visible"/>
                                      </p:to>
                                    </p:set>
                                    <p:animEffect transition="in" filter="wipe(up)">
                                      <p:cBhvr>
                                        <p:cTn id="17" dur="500"/>
                                        <p:tgtEl>
                                          <p:spTgt spid="337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3797">
                                            <p:txEl>
                                              <p:pRg st="3" end="3"/>
                                            </p:txEl>
                                          </p:spTgt>
                                        </p:tgtEl>
                                        <p:attrNameLst>
                                          <p:attrName>style.visibility</p:attrName>
                                        </p:attrNameLst>
                                      </p:cBhvr>
                                      <p:to>
                                        <p:strVal val="visible"/>
                                      </p:to>
                                    </p:set>
                                    <p:animEffect transition="in" filter="wipe(up)">
                                      <p:cBhvr>
                                        <p:cTn id="22" dur="500"/>
                                        <p:tgtEl>
                                          <p:spTgt spid="33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latin typeface="+mn-ea"/>
                <a:ea typeface="+mn-ea"/>
              </a:rPr>
              <a:t>内容</a:t>
            </a:r>
            <a:endParaRPr lang="zh-CN" altLang="en-US" dirty="0">
              <a:latin typeface="+mn-ea"/>
              <a:ea typeface="+mn-ea"/>
            </a:endParaRPr>
          </a:p>
        </p:txBody>
      </p:sp>
      <p:sp>
        <p:nvSpPr>
          <p:cNvPr id="346115" name="Rectangle 3"/>
          <p:cNvSpPr>
            <a:spLocks noGrp="1" noChangeArrowheads="1"/>
          </p:cNvSpPr>
          <p:nvPr>
            <p:ph type="body" idx="1"/>
          </p:nvPr>
        </p:nvSpPr>
        <p:spPr>
          <a:xfrm>
            <a:off x="611560" y="1556792"/>
            <a:ext cx="8229600" cy="4471988"/>
          </a:xfrm>
        </p:spPr>
        <p:txBody>
          <a:bodyPr/>
          <a:lstStyle/>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进程的定义</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进程的状态</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进程的描述</a:t>
            </a:r>
            <a:endParaRPr lang="en-US" altLang="zh-CN"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chemeClr val="tx2"/>
                </a:solidFill>
              </a:rPr>
              <a:t>进程的控制</a:t>
            </a:r>
            <a:endParaRPr lang="zh-CN" altLang="en-US" sz="2800" b="1" dirty="0">
              <a:solidFill>
                <a:schemeClr val="tx2"/>
              </a:solidFill>
            </a:endParaRPr>
          </a:p>
          <a:p>
            <a:pPr eaLnBrk="1" hangingPunct="1">
              <a:lnSpc>
                <a:spcPct val="90000"/>
              </a:lnSpc>
              <a:spcAft>
                <a:spcPct val="30000"/>
              </a:spcAft>
              <a:buClr>
                <a:srgbClr val="9900FF"/>
              </a:buClr>
              <a:buFont typeface="Wingdings" panose="05000000000000000000" pitchFamily="2" charset="2"/>
              <a:buChar char="n"/>
            </a:pPr>
            <a:r>
              <a:rPr lang="zh-CN" altLang="en-US" sz="2800" b="1" dirty="0">
                <a:solidFill>
                  <a:srgbClr val="C00000"/>
                </a:solidFill>
              </a:rPr>
              <a:t>操作系统的执行</a:t>
            </a:r>
            <a:endParaRPr lang="en-US" altLang="zh-CN" sz="2800" b="1" dirty="0">
              <a:solidFill>
                <a:srgbClr val="C00000"/>
              </a:solidFill>
            </a:endParaRPr>
          </a:p>
          <a:p>
            <a:pPr marL="457200" lvl="1" indent="0" eaLnBrk="1" hangingPunct="1">
              <a:lnSpc>
                <a:spcPct val="90000"/>
              </a:lnSpc>
              <a:spcAft>
                <a:spcPct val="30000"/>
              </a:spcAft>
              <a:buClr>
                <a:srgbClr val="9900FF"/>
              </a:buClr>
              <a:buFont typeface="Wingdings" panose="05000000000000000000" pitchFamily="2" charset="2"/>
              <a:buNone/>
            </a:pPr>
            <a:endParaRPr lang="en-US" altLang="zh-CN" sz="2800" b="1" dirty="0">
              <a:solidFill>
                <a:srgbClr val="C00000"/>
              </a:solidFill>
              <a:latin typeface="宋体" panose="02010600030101010101" pitchFamily="2" charset="-122"/>
            </a:endParaRPr>
          </a:p>
        </p:txBody>
      </p:sp>
      <p:sp>
        <p:nvSpPr>
          <p:cNvPr id="8196" name="Rectangle 4"/>
          <p:cNvSpPr>
            <a:spLocks noChangeArrowheads="1"/>
          </p:cNvSpPr>
          <p:nvPr/>
        </p:nvSpPr>
        <p:spPr bwMode="auto">
          <a:xfrm>
            <a:off x="3767138"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a:buFont typeface="Wingdings" panose="05000000000000000000" charset="0"/>
              <a:buChar char="n"/>
            </a:pPr>
            <a:r>
              <a:rPr lang="zh-CN" altLang="en-US" sz="2000" dirty="0">
                <a:latin typeface="微软雅黑" panose="020B0503020204020204" charset="-122"/>
                <a:ea typeface="微软雅黑" panose="020B0503020204020204" charset="-122"/>
                <a:sym typeface="+mn-ea"/>
              </a:rPr>
              <a:t>两个事实</a:t>
            </a:r>
            <a:r>
              <a:rPr lang="zh-CN" altLang="en-US" sz="2000" b="1" dirty="0">
                <a:ea typeface="宋体" panose="02010600030101010101" pitchFamily="2" charset="-122"/>
                <a:sym typeface="+mn-ea"/>
              </a:rPr>
              <a:t>：</a:t>
            </a:r>
            <a:endParaRPr lang="zh-CN" altLang="en-US" sz="2000" b="1" dirty="0">
              <a:ea typeface="宋体" panose="02010600030101010101" pitchFamily="2" charset="-122"/>
              <a:sym typeface="+mn-ea"/>
            </a:endParaRPr>
          </a:p>
          <a:p>
            <a:pPr marL="800100" lvl="2" indent="-342900" algn="l">
              <a:buFont typeface="Wingdings" panose="05000000000000000000" charset="0"/>
              <a:buChar char="Ø"/>
            </a:pPr>
            <a:r>
              <a:rPr lang="zh-CN" altLang="en-US" sz="2000" b="1" dirty="0">
                <a:ea typeface="宋体" panose="02010600030101010101" pitchFamily="2" charset="-122"/>
                <a:sym typeface="+mn-ea"/>
              </a:rPr>
              <a:t>操作系统也是由处理器执行的程序</a:t>
            </a:r>
            <a:endParaRPr lang="zh-CN" altLang="en-US" sz="2000" b="1" dirty="0">
              <a:ea typeface="宋体" panose="02010600030101010101" pitchFamily="2" charset="-122"/>
              <a:sym typeface="+mn-ea"/>
            </a:endParaRPr>
          </a:p>
          <a:p>
            <a:pPr marL="800100" lvl="2" indent="-342900" algn="l">
              <a:buFont typeface="Wingdings" panose="05000000000000000000" charset="0"/>
              <a:buChar char="Ø"/>
            </a:pPr>
            <a:r>
              <a:rPr lang="zh-CN" altLang="en-US" sz="2000" b="1" dirty="0">
                <a:ea typeface="宋体" panose="02010600030101010101" pitchFamily="2" charset="-122"/>
                <a:sym typeface="+mn-ea"/>
              </a:rPr>
              <a:t>操作系统会频繁的释放控制权，并依赖处理器来恢复控制权</a:t>
            </a:r>
            <a:endParaRPr lang="zh-CN" altLang="en-US" sz="2000" b="1" dirty="0">
              <a:ea typeface="宋体" panose="02010600030101010101" pitchFamily="2" charset="-122"/>
              <a:sym typeface="+mn-ea"/>
            </a:endParaRPr>
          </a:p>
          <a:p>
            <a:pPr marL="342900" lvl="1" indent="-342900" algn="l">
              <a:buFont typeface="Wingdings" panose="05000000000000000000" charset="0"/>
              <a:buChar char="n"/>
            </a:pPr>
            <a:r>
              <a:rPr lang="zh-CN" altLang="en-US" sz="2000" dirty="0">
                <a:latin typeface="微软雅黑" panose="020B0503020204020204" charset="-122"/>
                <a:ea typeface="微软雅黑" panose="020B0503020204020204" charset="-122"/>
                <a:sym typeface="+mn-ea"/>
              </a:rPr>
              <a:t>操作系统是进程么？如何控制它？</a:t>
            </a:r>
            <a:endParaRPr lang="zh-CN" altLang="en-US" sz="2000" b="1" dirty="0">
              <a:ea typeface="宋体" panose="02010600030101010101" pitchFamily="2" charset="-122"/>
              <a:sym typeface="+mn-ea"/>
            </a:endParaRPr>
          </a:p>
          <a:p>
            <a:pPr marL="800100" lvl="2" indent="-342900" algn="l">
              <a:buFont typeface="Wingdings" panose="05000000000000000000" charset="0"/>
              <a:buChar char="Ø"/>
            </a:pPr>
            <a:r>
              <a:rPr lang="zh-CN" altLang="en-US" sz="2000" b="1" dirty="0">
                <a:ea typeface="宋体" panose="02010600030101010101" pitchFamily="2" charset="-122"/>
                <a:sym typeface="+mn-ea"/>
              </a:rPr>
              <a:t>无进程内核</a:t>
            </a:r>
            <a:endParaRPr lang="zh-CN" altLang="en-US" sz="2000" b="1" dirty="0">
              <a:ea typeface="宋体" panose="02010600030101010101" pitchFamily="2" charset="-122"/>
              <a:sym typeface="+mn-ea"/>
            </a:endParaRPr>
          </a:p>
          <a:p>
            <a:pPr marL="1028700" lvl="3" indent="-342900" algn="l">
              <a:buFont typeface="Wingdings" panose="05000000000000000000" charset="0"/>
              <a:buChar char="ü"/>
            </a:pPr>
            <a:endParaRPr lang="zh-CN" altLang="en-US" sz="2000" b="1" dirty="0">
              <a:ea typeface="宋体" panose="02010600030101010101" pitchFamily="2" charset="-122"/>
            </a:endParaRPr>
          </a:p>
          <a:p>
            <a:pPr marL="0" lvl="1" algn="l">
              <a:buChar char="n"/>
            </a:pP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操作系统的执行</a:t>
            </a:r>
            <a:endParaRPr lang="en-US" altLang="zh-CN" dirty="0">
              <a:latin typeface="Times New Roman" panose="02020603050405020304" pitchFamily="18" charset="0"/>
              <a:cs typeface="Times New Roman" panose="02020603050405020304" pitchFamily="18" charset="0"/>
            </a:endParaRPr>
          </a:p>
        </p:txBody>
      </p:sp>
      <p:grpSp>
        <p:nvGrpSpPr>
          <p:cNvPr id="5" name="组合 4"/>
          <p:cNvGrpSpPr/>
          <p:nvPr/>
        </p:nvGrpSpPr>
        <p:grpSpPr>
          <a:xfrm>
            <a:off x="2553335" y="3861435"/>
            <a:ext cx="4245610" cy="2312670"/>
            <a:chOff x="3798" y="6081"/>
            <a:chExt cx="6686" cy="3642"/>
          </a:xfrm>
        </p:grpSpPr>
        <p:graphicFrame>
          <p:nvGraphicFramePr>
            <p:cNvPr id="2" name="对象 1"/>
            <p:cNvGraphicFramePr/>
            <p:nvPr>
              <p:custDataLst>
                <p:tags r:id="rId2"/>
              </p:custDataLst>
            </p:nvPr>
          </p:nvGraphicFramePr>
          <p:xfrm>
            <a:off x="3798" y="6081"/>
            <a:ext cx="6687" cy="3074"/>
          </p:xfrm>
          <a:graphic>
            <a:graphicData uri="http://schemas.openxmlformats.org/presentationml/2006/ole">
              <mc:AlternateContent xmlns:mc="http://schemas.openxmlformats.org/markup-compatibility/2006">
                <mc:Choice xmlns:v="urn:schemas-microsoft-com:vml" Requires="v">
                  <p:oleObj spid="_x0000_s3" name="" r:id="rId3" imgW="4895850" imgH="2209800" progId="Paint.Picture">
                    <p:embed/>
                  </p:oleObj>
                </mc:Choice>
                <mc:Fallback>
                  <p:oleObj name="" r:id="rId3" imgW="4895850" imgH="2209800" progId="Paint.Picture">
                    <p:embed/>
                    <p:pic>
                      <p:nvPicPr>
                        <p:cNvPr id="0" name="图片 2"/>
                        <p:cNvPicPr/>
                        <p:nvPr/>
                      </p:nvPicPr>
                      <p:blipFill>
                        <a:blip r:embed="rId4"/>
                        <a:stretch>
                          <a:fillRect/>
                        </a:stretch>
                      </p:blipFill>
                      <p:spPr>
                        <a:xfrm>
                          <a:off x="3798" y="6081"/>
                          <a:ext cx="6687" cy="3074"/>
                        </a:xfrm>
                        <a:prstGeom prst="rect">
                          <a:avLst/>
                        </a:prstGeom>
                      </p:spPr>
                    </p:pic>
                  </p:oleObj>
                </mc:Fallback>
              </mc:AlternateContent>
            </a:graphicData>
          </a:graphic>
        </p:graphicFrame>
        <p:sp>
          <p:nvSpPr>
            <p:cNvPr id="4" name="文本框 3"/>
            <p:cNvSpPr txBox="1"/>
            <p:nvPr/>
          </p:nvSpPr>
          <p:spPr>
            <a:xfrm>
              <a:off x="4965" y="9143"/>
              <a:ext cx="4800" cy="580"/>
            </a:xfrm>
            <a:prstGeom prst="rect">
              <a:avLst/>
            </a:prstGeom>
            <a:noFill/>
          </p:spPr>
          <p:txBody>
            <a:bodyPr wrap="square" rtlCol="0">
              <a:spAutoFit/>
            </a:bodyPr>
            <a:p>
              <a:pPr algn="ctr"/>
              <a:r>
                <a:rPr lang="zh-CN" altLang="en-US" b="1"/>
                <a:t>分离的内核</a:t>
              </a:r>
              <a:endParaRPr lang="zh-CN" altLang="en-US" b="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3797">
                                            <p:txEl>
                                              <p:pRg st="1" end="1"/>
                                            </p:txEl>
                                          </p:spTgt>
                                        </p:tgtEl>
                                        <p:attrNameLst>
                                          <p:attrName>style.visibility</p:attrName>
                                        </p:attrNameLst>
                                      </p:cBhvr>
                                      <p:to>
                                        <p:strVal val="visible"/>
                                      </p:to>
                                    </p:set>
                                    <p:animEffect transition="in" filter="wipe(up)">
                                      <p:cBhvr>
                                        <p:cTn id="10" dur="500"/>
                                        <p:tgtEl>
                                          <p:spTgt spid="33797">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3797">
                                            <p:txEl>
                                              <p:pRg st="2" end="2"/>
                                            </p:txEl>
                                          </p:spTgt>
                                        </p:tgtEl>
                                        <p:attrNameLst>
                                          <p:attrName>style.visibility</p:attrName>
                                        </p:attrNameLst>
                                      </p:cBhvr>
                                      <p:to>
                                        <p:strVal val="visible"/>
                                      </p:to>
                                    </p:set>
                                    <p:animEffect transition="in" filter="wipe(up)">
                                      <p:cBhvr>
                                        <p:cTn id="13" dur="500"/>
                                        <p:tgtEl>
                                          <p:spTgt spid="3379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3797">
                                            <p:txEl>
                                              <p:pRg st="3" end="3"/>
                                            </p:txEl>
                                          </p:spTgt>
                                        </p:tgtEl>
                                        <p:attrNameLst>
                                          <p:attrName>style.visibility</p:attrName>
                                        </p:attrNameLst>
                                      </p:cBhvr>
                                      <p:to>
                                        <p:strVal val="visible"/>
                                      </p:to>
                                    </p:set>
                                    <p:animEffect transition="in" filter="wipe(up)">
                                      <p:cBhvr>
                                        <p:cTn id="18" dur="500"/>
                                        <p:tgtEl>
                                          <p:spTgt spid="3379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33797">
                                            <p:txEl>
                                              <p:pRg st="4" end="4"/>
                                            </p:txEl>
                                          </p:spTgt>
                                        </p:tgtEl>
                                        <p:attrNameLst>
                                          <p:attrName>style.visibility</p:attrName>
                                        </p:attrNameLst>
                                      </p:cBhvr>
                                      <p:to>
                                        <p:strVal val="visible"/>
                                      </p:to>
                                    </p:set>
                                    <p:animEffect transition="in" filter="wipe(up)">
                                      <p:cBhvr>
                                        <p:cTn id="23" dur="500"/>
                                        <p:tgtEl>
                                          <p:spTgt spid="33797">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up)">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5"/>
          <p:cNvSpPr>
            <a:spLocks noChangeArrowheads="1"/>
          </p:cNvSpPr>
          <p:nvPr/>
        </p:nvSpPr>
        <p:spPr bwMode="auto">
          <a:xfrm>
            <a:off x="683895" y="1484630"/>
            <a:ext cx="7985760" cy="451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342900" lvl="1" indent="-342900" algn="l">
              <a:buFont typeface="Wingdings" panose="05000000000000000000" charset="0"/>
              <a:buChar char="Ø"/>
            </a:pPr>
            <a:r>
              <a:rPr lang="zh-CN" altLang="en-US" sz="2000" b="1" dirty="0">
                <a:ea typeface="宋体" panose="02010600030101010101" pitchFamily="2" charset="-122"/>
                <a:sym typeface="+mn-ea"/>
              </a:rPr>
              <a:t>操作系统例程在用户进程内运行</a:t>
            </a: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a:buFont typeface="Wingdings" panose="05000000000000000000" charset="0"/>
              <a:buChar char="Ø"/>
            </a:pPr>
            <a:endParaRPr lang="zh-CN" altLang="en-US" sz="2000" b="1" dirty="0">
              <a:ea typeface="宋体" panose="02010600030101010101" pitchFamily="2" charset="-122"/>
              <a:sym typeface="+mn-ea"/>
            </a:endParaRPr>
          </a:p>
          <a:p>
            <a:pPr marL="342900" lvl="1" indent="-342900" algn="l" latinLnBrk="0">
              <a:spcBef>
                <a:spcPts val="1800"/>
              </a:spcBef>
              <a:buFont typeface="Wingdings" panose="05000000000000000000" charset="0"/>
              <a:buChar char="Ø"/>
            </a:pPr>
            <a:r>
              <a:rPr lang="zh-CN" altLang="en-US" sz="2000" b="1" dirty="0">
                <a:ea typeface="宋体" panose="02010600030101010101" pitchFamily="2" charset="-122"/>
                <a:sym typeface="+mn-ea"/>
              </a:rPr>
              <a:t> 基于进程的操作系统</a:t>
            </a:r>
            <a:endParaRPr lang="zh-CN" altLang="en-US" sz="2000" b="1" dirty="0">
              <a:ea typeface="宋体" panose="02010600030101010101" pitchFamily="2" charset="-122"/>
              <a:sym typeface="+mn-ea"/>
            </a:endParaRPr>
          </a:p>
          <a:p>
            <a:pPr marL="1028700" lvl="3" indent="-342900" algn="l">
              <a:buFont typeface="Wingdings" panose="05000000000000000000" charset="0"/>
              <a:buChar char="ü"/>
            </a:pPr>
            <a:endParaRPr lang="zh-CN" altLang="en-US" sz="2000" b="1" dirty="0">
              <a:ea typeface="宋体" panose="02010600030101010101" pitchFamily="2" charset="-122"/>
            </a:endParaRPr>
          </a:p>
          <a:p>
            <a:pPr marL="0" lvl="1" algn="l">
              <a:buChar char="n"/>
            </a:pPr>
            <a:endParaRPr lang="zh-CN" altLang="en-US" sz="2000" b="1" dirty="0">
              <a:ea typeface="宋体" panose="02010600030101010101" pitchFamily="2" charset="-122"/>
            </a:endParaRPr>
          </a:p>
        </p:txBody>
      </p:sp>
      <p:sp>
        <p:nvSpPr>
          <p:cNvPr id="9" name="标题 4"/>
          <p:cNvSpPr>
            <a:spLocks noGrp="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dirty="0">
                <a:latin typeface="Times New Roman" panose="02020603050405020304" pitchFamily="18" charset="0"/>
                <a:cs typeface="Times New Roman" panose="02020603050405020304" pitchFamily="18" charset="0"/>
              </a:rPr>
              <a:t>操作系统的执行</a:t>
            </a:r>
            <a:endParaRPr lang="en-US" altLang="zh-CN" dirty="0">
              <a:latin typeface="Times New Roman" panose="02020603050405020304" pitchFamily="18" charset="0"/>
              <a:cs typeface="Times New Roman" panose="02020603050405020304" pitchFamily="18" charset="0"/>
            </a:endParaRPr>
          </a:p>
        </p:txBody>
      </p:sp>
      <p:grpSp>
        <p:nvGrpSpPr>
          <p:cNvPr id="15" name="组合 14"/>
          <p:cNvGrpSpPr/>
          <p:nvPr/>
        </p:nvGrpSpPr>
        <p:grpSpPr>
          <a:xfrm>
            <a:off x="2700020" y="2061210"/>
            <a:ext cx="4314190" cy="1952625"/>
            <a:chOff x="4252" y="3246"/>
            <a:chExt cx="6794" cy="3075"/>
          </a:xfrm>
        </p:grpSpPr>
        <p:graphicFrame>
          <p:nvGraphicFramePr>
            <p:cNvPr id="8" name="对象 7"/>
            <p:cNvGraphicFramePr/>
            <p:nvPr>
              <p:custDataLst>
                <p:tags r:id="rId2"/>
              </p:custDataLst>
            </p:nvPr>
          </p:nvGraphicFramePr>
          <p:xfrm>
            <a:off x="4252" y="3246"/>
            <a:ext cx="6794" cy="2551"/>
          </p:xfrm>
          <a:graphic>
            <a:graphicData uri="http://schemas.openxmlformats.org/presentationml/2006/ole">
              <mc:AlternateContent xmlns:mc="http://schemas.openxmlformats.org/markup-compatibility/2006">
                <mc:Choice xmlns:v="urn:schemas-microsoft-com:vml" Requires="v">
                  <p:oleObj spid="_x0000_s10" name="" r:id="rId3" imgW="4848225" imgH="2286000" progId="Paint.Picture">
                    <p:embed/>
                  </p:oleObj>
                </mc:Choice>
                <mc:Fallback>
                  <p:oleObj name="" r:id="rId3" imgW="4848225" imgH="2286000" progId="Paint.Picture">
                    <p:embed/>
                    <p:pic>
                      <p:nvPicPr>
                        <p:cNvPr id="0" name="图片 9"/>
                        <p:cNvPicPr/>
                        <p:nvPr/>
                      </p:nvPicPr>
                      <p:blipFill>
                        <a:blip r:embed="rId4"/>
                        <a:stretch>
                          <a:fillRect/>
                        </a:stretch>
                      </p:blipFill>
                      <p:spPr>
                        <a:xfrm>
                          <a:off x="4252" y="3246"/>
                          <a:ext cx="6794" cy="2551"/>
                        </a:xfrm>
                        <a:prstGeom prst="rect">
                          <a:avLst/>
                        </a:prstGeom>
                      </p:spPr>
                    </p:pic>
                  </p:oleObj>
                </mc:Fallback>
              </mc:AlternateContent>
            </a:graphicData>
          </a:graphic>
        </p:graphicFrame>
        <p:sp>
          <p:nvSpPr>
            <p:cNvPr id="13" name="文本框 12"/>
            <p:cNvSpPr txBox="1"/>
            <p:nvPr/>
          </p:nvSpPr>
          <p:spPr>
            <a:xfrm>
              <a:off x="4933" y="5741"/>
              <a:ext cx="5655" cy="580"/>
            </a:xfrm>
            <a:prstGeom prst="rect">
              <a:avLst/>
            </a:prstGeom>
            <a:noFill/>
          </p:spPr>
          <p:txBody>
            <a:bodyPr wrap="square" rtlCol="0">
              <a:spAutoFit/>
            </a:bodyPr>
            <a:p>
              <a:r>
                <a:rPr lang="zh-CN" altLang="en-US" b="1"/>
                <a:t>在用户进程内执行操作系统例程</a:t>
              </a:r>
              <a:endParaRPr lang="zh-CN" altLang="en-US" b="1"/>
            </a:p>
          </p:txBody>
        </p:sp>
      </p:grpSp>
      <p:grpSp>
        <p:nvGrpSpPr>
          <p:cNvPr id="16" name="组合 15"/>
          <p:cNvGrpSpPr/>
          <p:nvPr/>
        </p:nvGrpSpPr>
        <p:grpSpPr>
          <a:xfrm>
            <a:off x="1546860" y="4608195"/>
            <a:ext cx="6553200" cy="1709420"/>
            <a:chOff x="2097" y="7257"/>
            <a:chExt cx="10320" cy="2692"/>
          </a:xfrm>
        </p:grpSpPr>
        <p:graphicFrame>
          <p:nvGraphicFramePr>
            <p:cNvPr id="6" name="对象 5"/>
            <p:cNvGraphicFramePr/>
            <p:nvPr>
              <p:custDataLst>
                <p:tags r:id="rId5"/>
              </p:custDataLst>
            </p:nvPr>
          </p:nvGraphicFramePr>
          <p:xfrm>
            <a:off x="2097" y="7257"/>
            <a:ext cx="10320" cy="2198"/>
          </p:xfrm>
          <a:graphic>
            <a:graphicData uri="http://schemas.openxmlformats.org/presentationml/2006/ole">
              <mc:AlternateContent xmlns:mc="http://schemas.openxmlformats.org/markup-compatibility/2006">
                <mc:Choice xmlns:v="urn:schemas-microsoft-com:vml" Requires="v">
                  <p:oleObj spid="_x0000_s7" name="" r:id="rId6" imgW="7591425" imgH="1771650" progId="Paint.Picture">
                    <p:embed/>
                  </p:oleObj>
                </mc:Choice>
                <mc:Fallback>
                  <p:oleObj name="" r:id="rId6" imgW="7591425" imgH="1771650" progId="Paint.Picture">
                    <p:embed/>
                    <p:pic>
                      <p:nvPicPr>
                        <p:cNvPr id="0" name="图片 6"/>
                        <p:cNvPicPr/>
                        <p:nvPr/>
                      </p:nvPicPr>
                      <p:blipFill>
                        <a:blip r:embed="rId7"/>
                        <a:stretch>
                          <a:fillRect/>
                        </a:stretch>
                      </p:blipFill>
                      <p:spPr>
                        <a:xfrm>
                          <a:off x="2097" y="7257"/>
                          <a:ext cx="10320" cy="2198"/>
                        </a:xfrm>
                        <a:prstGeom prst="rect">
                          <a:avLst/>
                        </a:prstGeom>
                      </p:spPr>
                    </p:pic>
                  </p:oleObj>
                </mc:Fallback>
              </mc:AlternateContent>
            </a:graphicData>
          </a:graphic>
        </p:graphicFrame>
        <p:sp>
          <p:nvSpPr>
            <p:cNvPr id="14" name="文本框 13"/>
            <p:cNvSpPr txBox="1"/>
            <p:nvPr>
              <p:custDataLst>
                <p:tags r:id="rId8"/>
              </p:custDataLst>
            </p:nvPr>
          </p:nvSpPr>
          <p:spPr>
            <a:xfrm>
              <a:off x="4820" y="9369"/>
              <a:ext cx="5949" cy="580"/>
            </a:xfrm>
            <a:prstGeom prst="rect">
              <a:avLst/>
            </a:prstGeom>
            <a:noFill/>
          </p:spPr>
          <p:txBody>
            <a:bodyPr wrap="square" rtlCol="0">
              <a:spAutoFit/>
            </a:bodyPr>
            <a:p>
              <a:r>
                <a:rPr lang="zh-CN" altLang="en-US" b="1"/>
                <a:t>操作系统例程作为分离的进程执行</a:t>
              </a:r>
              <a:endParaRPr lang="zh-CN" altLang="en-US" b="1"/>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797">
                                            <p:txEl>
                                              <p:pRg st="0" end="0"/>
                                            </p:txEl>
                                          </p:spTgt>
                                        </p:tgtEl>
                                        <p:attrNameLst>
                                          <p:attrName>style.visibility</p:attrName>
                                        </p:attrNameLst>
                                      </p:cBhvr>
                                      <p:to>
                                        <p:strVal val="visible"/>
                                      </p:to>
                                    </p:set>
                                    <p:animEffect transition="in" filter="wipe(up)">
                                      <p:cBhvr>
                                        <p:cTn id="7" dur="500"/>
                                        <p:tgtEl>
                                          <p:spTgt spid="33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797">
                                            <p:txEl>
                                              <p:pRg st="6" end="6"/>
                                            </p:txEl>
                                          </p:spTgt>
                                        </p:tgtEl>
                                        <p:attrNameLst>
                                          <p:attrName>style.visibility</p:attrName>
                                        </p:attrNameLst>
                                      </p:cBhvr>
                                      <p:to>
                                        <p:strVal val="visible"/>
                                      </p:to>
                                    </p:set>
                                    <p:animEffect transition="in" filter="wipe(up)">
                                      <p:cBhvr>
                                        <p:cTn id="17" dur="500"/>
                                        <p:tgtEl>
                                          <p:spTgt spid="33797">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308735"/>
            <a:ext cx="8229600" cy="576263"/>
          </a:xfrm>
        </p:spPr>
        <p:txBody>
          <a:bodyPr/>
          <a:lstStyle/>
          <a:p>
            <a:pPr algn="l"/>
            <a:r>
              <a:rPr lang="zh-CN" altLang="en-US" sz="2800" b="1">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b="1">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147" name="Group 3"/>
          <p:cNvGrpSpPr/>
          <p:nvPr/>
        </p:nvGrpSpPr>
        <p:grpSpPr bwMode="auto">
          <a:xfrm>
            <a:off x="1062038" y="2169795"/>
            <a:ext cx="3200400" cy="3789363"/>
            <a:chOff x="669" y="960"/>
            <a:chExt cx="2016" cy="2387"/>
          </a:xfrm>
        </p:grpSpPr>
        <p:sp>
          <p:nvSpPr>
            <p:cNvPr id="6163"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6164"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endParaRPr kumimoji="0" lang="zh-CN" altLang="en-US" sz="2400" b="1">
                <a:latin typeface="Arial" panose="020B0604020202020204" pitchFamily="34" charset="0"/>
                <a:ea typeface="宋体" panose="02010600030101010101" pitchFamily="2" charset="-122"/>
              </a:endParaRP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endParaRPr kumimoji="0" lang="en-US" altLang="zh-CN" sz="2000" b="1">
                <a:latin typeface="Tahoma" panose="020B0604030504040204" pitchFamily="34" charset="0"/>
                <a:ea typeface="宋体" panose="02010600030101010101" pitchFamily="2" charset="-122"/>
              </a:endParaRPr>
            </a:p>
          </p:txBody>
        </p:sp>
      </p:grpSp>
      <p:sp>
        <p:nvSpPr>
          <p:cNvPr id="254982" name="AutoShape 6"/>
          <p:cNvSpPr>
            <a:spLocks noChangeArrowheads="1"/>
          </p:cNvSpPr>
          <p:nvPr/>
        </p:nvSpPr>
        <p:spPr bwMode="auto">
          <a:xfrm>
            <a:off x="3276600" y="2855595"/>
            <a:ext cx="842963" cy="204788"/>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4983" name="Group 7"/>
          <p:cNvGrpSpPr/>
          <p:nvPr/>
        </p:nvGrpSpPr>
        <p:grpSpPr bwMode="auto">
          <a:xfrm>
            <a:off x="228600" y="2731770"/>
            <a:ext cx="998538" cy="466725"/>
            <a:chOff x="139" y="1338"/>
            <a:chExt cx="629" cy="294"/>
          </a:xfrm>
        </p:grpSpPr>
        <p:sp>
          <p:nvSpPr>
            <p:cNvPr id="6161"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6162"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4986" name="Group 10"/>
          <p:cNvGrpSpPr/>
          <p:nvPr/>
        </p:nvGrpSpPr>
        <p:grpSpPr bwMode="auto">
          <a:xfrm>
            <a:off x="4343400" y="2703195"/>
            <a:ext cx="3429000" cy="466725"/>
            <a:chOff x="2736" y="1296"/>
            <a:chExt cx="2160" cy="294"/>
          </a:xfrm>
        </p:grpSpPr>
        <p:sp>
          <p:nvSpPr>
            <p:cNvPr id="6159"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mov ax, [100]</a:t>
              </a:r>
              <a:endParaRPr kumimoji="0" lang="en-US" altLang="zh-CN" sz="2400" b="1">
                <a:latin typeface="Arial" panose="020B0604020202020204" pitchFamily="34" charset="0"/>
                <a:ea typeface="宋体" panose="02010600030101010101" pitchFamily="2" charset="-122"/>
              </a:endParaRPr>
            </a:p>
          </p:txBody>
        </p:sp>
        <p:sp>
          <p:nvSpPr>
            <p:cNvPr id="6160"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endParaRPr kumimoji="0" lang="en-US" altLang="zh-CN" sz="2400" b="1">
                <a:solidFill>
                  <a:srgbClr val="CC0000"/>
                </a:solidFill>
                <a:latin typeface="Arial" panose="020B0604020202020204" pitchFamily="34" charset="0"/>
                <a:ea typeface="宋体" panose="02010600030101010101" pitchFamily="2" charset="-122"/>
              </a:endParaRPr>
            </a:p>
          </p:txBody>
        </p:sp>
      </p:grpSp>
      <p:grpSp>
        <p:nvGrpSpPr>
          <p:cNvPr id="254989" name="Group 13"/>
          <p:cNvGrpSpPr/>
          <p:nvPr/>
        </p:nvGrpSpPr>
        <p:grpSpPr bwMode="auto">
          <a:xfrm>
            <a:off x="6553200" y="3603308"/>
            <a:ext cx="1752600" cy="481012"/>
            <a:chOff x="4128" y="1863"/>
            <a:chExt cx="1104" cy="303"/>
          </a:xfrm>
        </p:grpSpPr>
        <p:sp>
          <p:nvSpPr>
            <p:cNvPr id="6157"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6158"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254992" name="Group 16"/>
          <p:cNvGrpSpPr/>
          <p:nvPr/>
        </p:nvGrpSpPr>
        <p:grpSpPr bwMode="auto">
          <a:xfrm>
            <a:off x="5410200" y="3236595"/>
            <a:ext cx="1143000" cy="609600"/>
            <a:chOff x="3408" y="1632"/>
            <a:chExt cx="720" cy="384"/>
          </a:xfrm>
        </p:grpSpPr>
        <p:sp>
          <p:nvSpPr>
            <p:cNvPr id="6155"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6"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4995" name="Text Box 19"/>
          <p:cNvSpPr txBox="1">
            <a:spLocks noChangeArrowheads="1"/>
          </p:cNvSpPr>
          <p:nvPr/>
        </p:nvSpPr>
        <p:spPr bwMode="auto">
          <a:xfrm>
            <a:off x="6767513" y="3631883"/>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endParaRPr kumimoji="0" lang="en-US" altLang="zh-CN" sz="2400" b="1">
              <a:latin typeface="Arial" panose="020B0604020202020204" pitchFamily="34" charset="0"/>
              <a:ea typeface="宋体" panose="02010600030101010101" pitchFamily="2" charset="-122"/>
            </a:endParaRPr>
          </a:p>
        </p:txBody>
      </p:sp>
      <p:sp>
        <p:nvSpPr>
          <p:cNvPr id="8194" name="Rectangle 2"/>
          <p:cNvSpPr>
            <a:spLocks noGrp="1" noChangeArrowheads="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4983"/>
                                        </p:tgtEl>
                                        <p:attrNameLst>
                                          <p:attrName>style.visibility</p:attrName>
                                        </p:attrNameLst>
                                      </p:cBhvr>
                                      <p:to>
                                        <p:strVal val="visible"/>
                                      </p:to>
                                    </p:set>
                                    <p:animEffect transition="in" filter="wipe(left)">
                                      <p:cBhvr>
                                        <p:cTn id="7" dur="500"/>
                                        <p:tgtEl>
                                          <p:spTgt spid="2549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4982"/>
                                        </p:tgtEl>
                                        <p:attrNameLst>
                                          <p:attrName>style.visibility</p:attrName>
                                        </p:attrNameLst>
                                      </p:cBhvr>
                                      <p:to>
                                        <p:strVal val="visible"/>
                                      </p:to>
                                    </p:set>
                                    <p:animEffect transition="in" filter="wipe(left)">
                                      <p:cBhvr>
                                        <p:cTn id="12" dur="500"/>
                                        <p:tgtEl>
                                          <p:spTgt spid="25498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4986"/>
                                        </p:tgtEl>
                                        <p:attrNameLst>
                                          <p:attrName>style.visibility</p:attrName>
                                        </p:attrNameLst>
                                      </p:cBhvr>
                                      <p:to>
                                        <p:strVal val="visible"/>
                                      </p:to>
                                    </p:set>
                                    <p:animEffect transition="in" filter="dissolve">
                                      <p:cBhvr>
                                        <p:cTn id="16" dur="500"/>
                                        <p:tgtEl>
                                          <p:spTgt spid="25498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4989"/>
                                        </p:tgtEl>
                                        <p:attrNameLst>
                                          <p:attrName>style.visibility</p:attrName>
                                        </p:attrNameLst>
                                      </p:cBhvr>
                                      <p:to>
                                        <p:strVal val="visible"/>
                                      </p:to>
                                    </p:set>
                                    <p:animEffect transition="in" filter="dissolve">
                                      <p:cBhvr>
                                        <p:cTn id="21" dur="500"/>
                                        <p:tgtEl>
                                          <p:spTgt spid="2549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4992"/>
                                        </p:tgtEl>
                                        <p:attrNameLst>
                                          <p:attrName>style.visibility</p:attrName>
                                        </p:attrNameLst>
                                      </p:cBhvr>
                                      <p:to>
                                        <p:strVal val="visible"/>
                                      </p:to>
                                    </p:set>
                                    <p:animEffect transition="in" filter="wipe(left)">
                                      <p:cBhvr>
                                        <p:cTn id="26" dur="500"/>
                                        <p:tgtEl>
                                          <p:spTgt spid="25499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4995"/>
                                        </p:tgtEl>
                                        <p:attrNameLst>
                                          <p:attrName>style.visibility</p:attrName>
                                        </p:attrNameLst>
                                      </p:cBhvr>
                                      <p:to>
                                        <p:strVal val="visible"/>
                                      </p:to>
                                    </p:set>
                                    <p:animEffect transition="in" filter="dissolve">
                                      <p:cBhvr>
                                        <p:cTn id="31" dur="500"/>
                                        <p:tgtEl>
                                          <p:spTgt spid="25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2" grpId="0" bldLvl="0" animBg="1"/>
      <p:bldP spid="25499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1" name="Group 3"/>
          <p:cNvGrpSpPr/>
          <p:nvPr/>
        </p:nvGrpSpPr>
        <p:grpSpPr bwMode="auto">
          <a:xfrm>
            <a:off x="1062038" y="2169795"/>
            <a:ext cx="3200400" cy="3789363"/>
            <a:chOff x="669" y="960"/>
            <a:chExt cx="2016" cy="2387"/>
          </a:xfrm>
        </p:grpSpPr>
        <p:sp>
          <p:nvSpPr>
            <p:cNvPr id="7189"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7190"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endParaRPr kumimoji="0" lang="zh-CN" altLang="en-US" sz="2400" b="1">
                <a:latin typeface="Arial" panose="020B0604020202020204" pitchFamily="34" charset="0"/>
                <a:ea typeface="宋体" panose="02010600030101010101" pitchFamily="2" charset="-122"/>
              </a:endParaRP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endParaRPr kumimoji="0" lang="en-US" altLang="zh-CN" sz="2000" b="1">
                <a:latin typeface="Tahoma" panose="020B0604030504040204" pitchFamily="34" charset="0"/>
                <a:ea typeface="宋体" panose="02010600030101010101" pitchFamily="2" charset="-122"/>
              </a:endParaRPr>
            </a:p>
          </p:txBody>
        </p:sp>
      </p:grpSp>
      <p:sp>
        <p:nvSpPr>
          <p:cNvPr id="256006" name="AutoShape 6"/>
          <p:cNvSpPr>
            <a:spLocks noChangeArrowheads="1"/>
          </p:cNvSpPr>
          <p:nvPr/>
        </p:nvSpPr>
        <p:spPr bwMode="auto">
          <a:xfrm>
            <a:off x="3276600" y="3298508"/>
            <a:ext cx="842963" cy="204787"/>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6007" name="Group 7"/>
          <p:cNvGrpSpPr/>
          <p:nvPr/>
        </p:nvGrpSpPr>
        <p:grpSpPr bwMode="auto">
          <a:xfrm>
            <a:off x="228600" y="3208020"/>
            <a:ext cx="998538" cy="466725"/>
            <a:chOff x="139" y="1338"/>
            <a:chExt cx="629" cy="294"/>
          </a:xfrm>
        </p:grpSpPr>
        <p:sp>
          <p:nvSpPr>
            <p:cNvPr id="7187"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7188"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6010" name="Group 10"/>
          <p:cNvGrpSpPr/>
          <p:nvPr/>
        </p:nvGrpSpPr>
        <p:grpSpPr bwMode="auto">
          <a:xfrm>
            <a:off x="4343400" y="3146108"/>
            <a:ext cx="3429000" cy="466725"/>
            <a:chOff x="2736" y="1296"/>
            <a:chExt cx="2160" cy="294"/>
          </a:xfrm>
        </p:grpSpPr>
        <p:sp>
          <p:nvSpPr>
            <p:cNvPr id="7185"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mov bx, [104]</a:t>
              </a:r>
              <a:endParaRPr kumimoji="0" lang="en-US" altLang="zh-CN" sz="2400" b="1">
                <a:latin typeface="Arial" panose="020B0604020202020204" pitchFamily="34" charset="0"/>
                <a:ea typeface="宋体" panose="02010600030101010101" pitchFamily="2" charset="-122"/>
              </a:endParaRPr>
            </a:p>
          </p:txBody>
        </p:sp>
        <p:sp>
          <p:nvSpPr>
            <p:cNvPr id="7186"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endParaRPr kumimoji="0" lang="en-US" altLang="zh-CN" sz="2400" b="1">
                <a:solidFill>
                  <a:srgbClr val="CC0000"/>
                </a:solidFill>
                <a:latin typeface="Arial" panose="020B0604020202020204" pitchFamily="34" charset="0"/>
                <a:ea typeface="宋体" panose="02010600030101010101" pitchFamily="2" charset="-122"/>
              </a:endParaRPr>
            </a:p>
          </p:txBody>
        </p:sp>
      </p:grpSp>
      <p:grpSp>
        <p:nvGrpSpPr>
          <p:cNvPr id="256013" name="Group 13"/>
          <p:cNvGrpSpPr/>
          <p:nvPr/>
        </p:nvGrpSpPr>
        <p:grpSpPr bwMode="auto">
          <a:xfrm>
            <a:off x="6567488" y="4808220"/>
            <a:ext cx="1752600" cy="481013"/>
            <a:chOff x="4128" y="1863"/>
            <a:chExt cx="1104" cy="303"/>
          </a:xfrm>
        </p:grpSpPr>
        <p:sp>
          <p:nvSpPr>
            <p:cNvPr id="7183"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7184"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256016" name="Group 16"/>
          <p:cNvGrpSpPr/>
          <p:nvPr/>
        </p:nvGrpSpPr>
        <p:grpSpPr bwMode="auto">
          <a:xfrm>
            <a:off x="5410200" y="3679508"/>
            <a:ext cx="1143000" cy="1385887"/>
            <a:chOff x="3408" y="1632"/>
            <a:chExt cx="720" cy="384"/>
          </a:xfrm>
        </p:grpSpPr>
        <p:sp>
          <p:nvSpPr>
            <p:cNvPr id="7181"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2"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019" name="Text Box 19"/>
          <p:cNvSpPr txBox="1">
            <a:spLocks noChangeArrowheads="1"/>
          </p:cNvSpPr>
          <p:nvPr/>
        </p:nvSpPr>
        <p:spPr bwMode="auto">
          <a:xfrm>
            <a:off x="6781800" y="483679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7178" name="Text Box 20"/>
          <p:cNvSpPr txBox="1">
            <a:spLocks noChangeArrowheads="1"/>
          </p:cNvSpPr>
          <p:nvPr/>
        </p:nvSpPr>
        <p:spPr bwMode="auto">
          <a:xfrm>
            <a:off x="6553200" y="4165283"/>
            <a:ext cx="76200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endParaRPr kumimoji="0" lang="en-US" altLang="zh-CN" sz="2400" b="1">
              <a:latin typeface="Arial" panose="020B0604020202020204" pitchFamily="34" charset="0"/>
              <a:ea typeface="宋体" panose="02010600030101010101" pitchFamily="2" charset="-122"/>
            </a:endParaRPr>
          </a:p>
        </p:txBody>
      </p:sp>
      <p:sp>
        <p:nvSpPr>
          <p:cNvPr id="7179" name="Text Box 21"/>
          <p:cNvSpPr txBox="1">
            <a:spLocks noChangeArrowheads="1"/>
          </p:cNvSpPr>
          <p:nvPr/>
        </p:nvSpPr>
        <p:spPr bwMode="auto">
          <a:xfrm>
            <a:off x="7391400" y="415099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6146" name="Rectangle 2"/>
          <p:cNvSpPr>
            <a:spLocks noGrp="1" noChangeArrowheads="1"/>
          </p:cNvSpPr>
          <p:nvPr>
            <p:ph type="title"/>
            <p:custDataLst>
              <p:tags r:id="rId1"/>
            </p:custDataLst>
          </p:nvPr>
        </p:nvSpPr>
        <p:spPr>
          <a:xfrm>
            <a:off x="457200" y="1308735"/>
            <a:ext cx="8229600" cy="576263"/>
          </a:xfrm>
        </p:spPr>
        <p:txBody>
          <a:bodyPr/>
          <a:lstStyle/>
          <a:p>
            <a:pPr algn="l"/>
            <a:r>
              <a:rPr lang="zh-CN" altLang="en-US" sz="2800">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2"/>
          <p:cNvSpPr>
            <a:spLocks noGrp="1" noChangeArrowheads="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left)">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06"/>
                                        </p:tgtEl>
                                        <p:attrNameLst>
                                          <p:attrName>style.visibility</p:attrName>
                                        </p:attrNameLst>
                                      </p:cBhvr>
                                      <p:to>
                                        <p:strVal val="visible"/>
                                      </p:to>
                                    </p:set>
                                    <p:animEffect transition="in" filter="wipe(left)">
                                      <p:cBhvr>
                                        <p:cTn id="12" dur="500"/>
                                        <p:tgtEl>
                                          <p:spTgt spid="25600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6010"/>
                                        </p:tgtEl>
                                        <p:attrNameLst>
                                          <p:attrName>style.visibility</p:attrName>
                                        </p:attrNameLst>
                                      </p:cBhvr>
                                      <p:to>
                                        <p:strVal val="visible"/>
                                      </p:to>
                                    </p:set>
                                    <p:animEffect transition="in" filter="dissolve">
                                      <p:cBhvr>
                                        <p:cTn id="16" dur="500"/>
                                        <p:tgtEl>
                                          <p:spTgt spid="2560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6013"/>
                                        </p:tgtEl>
                                        <p:attrNameLst>
                                          <p:attrName>style.visibility</p:attrName>
                                        </p:attrNameLst>
                                      </p:cBhvr>
                                      <p:to>
                                        <p:strVal val="visible"/>
                                      </p:to>
                                    </p:set>
                                    <p:animEffect transition="in" filter="dissolve">
                                      <p:cBhvr>
                                        <p:cTn id="21" dur="500"/>
                                        <p:tgtEl>
                                          <p:spTgt spid="2560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6016"/>
                                        </p:tgtEl>
                                        <p:attrNameLst>
                                          <p:attrName>style.visibility</p:attrName>
                                        </p:attrNameLst>
                                      </p:cBhvr>
                                      <p:to>
                                        <p:strVal val="visible"/>
                                      </p:to>
                                    </p:set>
                                    <p:animEffect transition="in" filter="wipe(left)">
                                      <p:cBhvr>
                                        <p:cTn id="26" dur="500"/>
                                        <p:tgtEl>
                                          <p:spTgt spid="2560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6019"/>
                                        </p:tgtEl>
                                        <p:attrNameLst>
                                          <p:attrName>style.visibility</p:attrName>
                                        </p:attrNameLst>
                                      </p:cBhvr>
                                      <p:to>
                                        <p:strVal val="visible"/>
                                      </p:to>
                                    </p:set>
                                    <p:animEffect transition="in" filter="dissolve">
                                      <p:cBhvr>
                                        <p:cTn id="31" dur="500"/>
                                        <p:tgtEl>
                                          <p:spTgt spid="25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6" grpId="0" bldLvl="0" animBg="1"/>
      <p:bldP spid="25601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3"/>
          <p:cNvGrpSpPr/>
          <p:nvPr/>
        </p:nvGrpSpPr>
        <p:grpSpPr bwMode="auto">
          <a:xfrm>
            <a:off x="1062038" y="2169795"/>
            <a:ext cx="3200400" cy="3789363"/>
            <a:chOff x="669" y="960"/>
            <a:chExt cx="2016" cy="2387"/>
          </a:xfrm>
        </p:grpSpPr>
        <p:sp>
          <p:nvSpPr>
            <p:cNvPr id="8215"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16"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endParaRPr kumimoji="0" lang="zh-CN" altLang="en-US" sz="2400" b="1">
                <a:latin typeface="Arial" panose="020B0604020202020204" pitchFamily="34" charset="0"/>
                <a:ea typeface="宋体" panose="02010600030101010101" pitchFamily="2" charset="-122"/>
              </a:endParaRP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endParaRPr kumimoji="0" lang="en-US" altLang="zh-CN" sz="2000" b="1">
                <a:latin typeface="Tahoma" panose="020B0604030504040204" pitchFamily="34" charset="0"/>
                <a:ea typeface="宋体" panose="02010600030101010101" pitchFamily="2" charset="-122"/>
              </a:endParaRPr>
            </a:p>
          </p:txBody>
        </p:sp>
      </p:grpSp>
      <p:sp>
        <p:nvSpPr>
          <p:cNvPr id="257030" name="AutoShape 6"/>
          <p:cNvSpPr>
            <a:spLocks noChangeArrowheads="1"/>
          </p:cNvSpPr>
          <p:nvPr/>
        </p:nvSpPr>
        <p:spPr bwMode="auto">
          <a:xfrm>
            <a:off x="3276600" y="3793808"/>
            <a:ext cx="842963" cy="204787"/>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7031" name="Group 7"/>
          <p:cNvGrpSpPr/>
          <p:nvPr/>
        </p:nvGrpSpPr>
        <p:grpSpPr bwMode="auto">
          <a:xfrm>
            <a:off x="228600" y="3652520"/>
            <a:ext cx="998538" cy="466725"/>
            <a:chOff x="139" y="1338"/>
            <a:chExt cx="629" cy="294"/>
          </a:xfrm>
        </p:grpSpPr>
        <p:sp>
          <p:nvSpPr>
            <p:cNvPr id="8213"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8214"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7034" name="Group 10"/>
          <p:cNvGrpSpPr/>
          <p:nvPr/>
        </p:nvGrpSpPr>
        <p:grpSpPr bwMode="auto">
          <a:xfrm>
            <a:off x="4343400" y="3684270"/>
            <a:ext cx="3429000" cy="466725"/>
            <a:chOff x="2736" y="1296"/>
            <a:chExt cx="2160" cy="294"/>
          </a:xfrm>
        </p:grpSpPr>
        <p:sp>
          <p:nvSpPr>
            <p:cNvPr id="8211"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add ax, bx</a:t>
              </a:r>
              <a:endParaRPr kumimoji="0" lang="en-US" altLang="zh-CN" sz="2400" b="1">
                <a:latin typeface="Arial" panose="020B0604020202020204" pitchFamily="34" charset="0"/>
                <a:ea typeface="宋体" panose="02010600030101010101" pitchFamily="2" charset="-122"/>
              </a:endParaRPr>
            </a:p>
          </p:txBody>
        </p:sp>
        <p:sp>
          <p:nvSpPr>
            <p:cNvPr id="8212"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endParaRPr kumimoji="0" lang="en-US" altLang="zh-CN" sz="2400" b="1">
                <a:solidFill>
                  <a:srgbClr val="CC0000"/>
                </a:solidFill>
                <a:latin typeface="Arial" panose="020B0604020202020204" pitchFamily="34" charset="0"/>
                <a:ea typeface="宋体" panose="02010600030101010101" pitchFamily="2" charset="-122"/>
              </a:endParaRPr>
            </a:p>
          </p:txBody>
        </p:sp>
      </p:grpSp>
      <p:grpSp>
        <p:nvGrpSpPr>
          <p:cNvPr id="8199" name="Group 13"/>
          <p:cNvGrpSpPr/>
          <p:nvPr/>
        </p:nvGrpSpPr>
        <p:grpSpPr bwMode="auto">
          <a:xfrm>
            <a:off x="6567488" y="5341620"/>
            <a:ext cx="1752600" cy="481013"/>
            <a:chOff x="4128" y="1863"/>
            <a:chExt cx="1104" cy="303"/>
          </a:xfrm>
        </p:grpSpPr>
        <p:sp>
          <p:nvSpPr>
            <p:cNvPr id="8209"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8210"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endParaRPr kumimoji="0" lang="en-US" altLang="zh-CN" sz="2400" b="1">
                <a:solidFill>
                  <a:srgbClr val="FF0000"/>
                </a:solidFill>
                <a:latin typeface="Arial" panose="020B0604020202020204" pitchFamily="34" charset="0"/>
                <a:ea typeface="宋体" panose="02010600030101010101" pitchFamily="2" charset="-122"/>
              </a:endParaRPr>
            </a:p>
          </p:txBody>
        </p:sp>
      </p:grpSp>
      <p:grpSp>
        <p:nvGrpSpPr>
          <p:cNvPr id="257040" name="Group 16"/>
          <p:cNvGrpSpPr/>
          <p:nvPr/>
        </p:nvGrpSpPr>
        <p:grpSpPr bwMode="auto">
          <a:xfrm>
            <a:off x="5410200" y="4227195"/>
            <a:ext cx="1143000" cy="685800"/>
            <a:chOff x="3408" y="1632"/>
            <a:chExt cx="720" cy="384"/>
          </a:xfrm>
        </p:grpSpPr>
        <p:sp>
          <p:nvSpPr>
            <p:cNvPr id="8207"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01" name="Text Box 19"/>
          <p:cNvSpPr txBox="1">
            <a:spLocks noChangeArrowheads="1"/>
          </p:cNvSpPr>
          <p:nvPr/>
        </p:nvSpPr>
        <p:spPr bwMode="auto">
          <a:xfrm>
            <a:off x="6781800" y="5370195"/>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8202" name="Text Box 20"/>
          <p:cNvSpPr txBox="1">
            <a:spLocks noChangeArrowheads="1"/>
          </p:cNvSpPr>
          <p:nvPr/>
        </p:nvSpPr>
        <p:spPr bwMode="auto">
          <a:xfrm>
            <a:off x="6553200" y="4698683"/>
            <a:ext cx="76200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endParaRPr kumimoji="0" lang="en-US" altLang="zh-CN" sz="2400" b="1">
              <a:latin typeface="Arial" panose="020B0604020202020204" pitchFamily="34" charset="0"/>
              <a:ea typeface="宋体" panose="02010600030101010101" pitchFamily="2" charset="-122"/>
            </a:endParaRPr>
          </a:p>
        </p:txBody>
      </p:sp>
      <p:sp>
        <p:nvSpPr>
          <p:cNvPr id="8203" name="Text Box 21"/>
          <p:cNvSpPr txBox="1">
            <a:spLocks noChangeArrowheads="1"/>
          </p:cNvSpPr>
          <p:nvPr/>
        </p:nvSpPr>
        <p:spPr bwMode="auto">
          <a:xfrm>
            <a:off x="7391400" y="4684395"/>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257046" name="Rectangle 22"/>
          <p:cNvSpPr>
            <a:spLocks noGrp="1" noChangeArrowheads="1"/>
          </p:cNvSpPr>
          <p:nvPr>
            <p:ph type="body" idx="1"/>
          </p:nvPr>
        </p:nvSpPr>
        <p:spPr>
          <a:xfrm>
            <a:off x="841375" y="6109653"/>
            <a:ext cx="7921625" cy="8651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pPr>
            <a:r>
              <a:rPr lang="zh-CN" altLang="en-US"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程序执行的关键在于</a:t>
            </a:r>
            <a:r>
              <a:rPr lang="en-US" altLang="zh-CN"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PC</a:t>
            </a:r>
            <a:r>
              <a:rPr lang="zh-CN" altLang="en-US"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的变化</a:t>
            </a:r>
            <a:r>
              <a:rPr lang="en-US" altLang="zh-CN"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57047" name="Text Box 23"/>
          <p:cNvSpPr txBox="1">
            <a:spLocks noChangeArrowheads="1"/>
          </p:cNvSpPr>
          <p:nvPr/>
        </p:nvSpPr>
        <p:spPr bwMode="auto">
          <a:xfrm>
            <a:off x="6553200" y="4700270"/>
            <a:ext cx="762000" cy="4667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endParaRPr kumimoji="0" lang="en-US" altLang="zh-CN" sz="2400" b="1">
              <a:latin typeface="Arial" panose="020B0604020202020204" pitchFamily="34" charset="0"/>
              <a:ea typeface="宋体" panose="02010600030101010101" pitchFamily="2" charset="-122"/>
            </a:endParaRPr>
          </a:p>
        </p:txBody>
      </p:sp>
      <p:sp>
        <p:nvSpPr>
          <p:cNvPr id="6146" name="Rectangle 2"/>
          <p:cNvSpPr>
            <a:spLocks noGrp="1" noChangeArrowheads="1"/>
          </p:cNvSpPr>
          <p:nvPr>
            <p:ph type="title"/>
            <p:custDataLst>
              <p:tags r:id="rId1"/>
            </p:custDataLst>
          </p:nvPr>
        </p:nvSpPr>
        <p:spPr>
          <a:xfrm>
            <a:off x="457200" y="1308735"/>
            <a:ext cx="8229600" cy="576263"/>
          </a:xfrm>
        </p:spPr>
        <p:txBody>
          <a:bodyPr/>
          <a:lstStyle/>
          <a:p>
            <a:pPr algn="l"/>
            <a:r>
              <a:rPr lang="zh-CN" altLang="en-US" sz="2800" b="1">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Rectangle 2"/>
          <p:cNvSpPr>
            <a:spLocks noGrp="1" noChangeArrowheads="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程序的运行</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7031"/>
                                        </p:tgtEl>
                                        <p:attrNameLst>
                                          <p:attrName>style.visibility</p:attrName>
                                        </p:attrNameLst>
                                      </p:cBhvr>
                                      <p:to>
                                        <p:strVal val="visible"/>
                                      </p:to>
                                    </p:set>
                                    <p:animEffect transition="in" filter="wipe(left)">
                                      <p:cBhvr>
                                        <p:cTn id="7" dur="500"/>
                                        <p:tgtEl>
                                          <p:spTgt spid="2570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7030"/>
                                        </p:tgtEl>
                                        <p:attrNameLst>
                                          <p:attrName>style.visibility</p:attrName>
                                        </p:attrNameLst>
                                      </p:cBhvr>
                                      <p:to>
                                        <p:strVal val="visible"/>
                                      </p:to>
                                    </p:set>
                                    <p:animEffect transition="in" filter="wipe(left)">
                                      <p:cBhvr>
                                        <p:cTn id="12" dur="500"/>
                                        <p:tgtEl>
                                          <p:spTgt spid="25703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7034"/>
                                        </p:tgtEl>
                                        <p:attrNameLst>
                                          <p:attrName>style.visibility</p:attrName>
                                        </p:attrNameLst>
                                      </p:cBhvr>
                                      <p:to>
                                        <p:strVal val="visible"/>
                                      </p:to>
                                    </p:set>
                                    <p:animEffect transition="in" filter="dissolve">
                                      <p:cBhvr>
                                        <p:cTn id="16" dur="500"/>
                                        <p:tgtEl>
                                          <p:spTgt spid="2570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7040"/>
                                        </p:tgtEl>
                                        <p:attrNameLst>
                                          <p:attrName>style.visibility</p:attrName>
                                        </p:attrNameLst>
                                      </p:cBhvr>
                                      <p:to>
                                        <p:strVal val="visible"/>
                                      </p:to>
                                    </p:set>
                                    <p:animEffect transition="in" filter="wipe(left)">
                                      <p:cBhvr>
                                        <p:cTn id="21" dur="500"/>
                                        <p:tgtEl>
                                          <p:spTgt spid="2570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57047"/>
                                        </p:tgtEl>
                                        <p:attrNameLst>
                                          <p:attrName>style.visibility</p:attrName>
                                        </p:attrNameLst>
                                      </p:cBhvr>
                                      <p:to>
                                        <p:strVal val="visible"/>
                                      </p:to>
                                    </p:set>
                                    <p:animEffect transition="in" filter="dissolve">
                                      <p:cBhvr>
                                        <p:cTn id="26" dur="500"/>
                                        <p:tgtEl>
                                          <p:spTgt spid="25704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7046">
                                            <p:txEl>
                                              <p:pRg st="0" end="0"/>
                                            </p:txEl>
                                          </p:spTgt>
                                        </p:tgtEl>
                                        <p:attrNameLst>
                                          <p:attrName>style.visibility</p:attrName>
                                        </p:attrNameLst>
                                      </p:cBhvr>
                                      <p:to>
                                        <p:strVal val="visible"/>
                                      </p:to>
                                    </p:set>
                                    <p:animEffect transition="in" filter="dissolve">
                                      <p:cBhvr>
                                        <p:cTn id="31" dur="500"/>
                                        <p:tgtEl>
                                          <p:spTgt spid="2570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0" grpId="0" bldLvl="0" animBg="1"/>
      <p:bldP spid="257046" grpId="0" build="p"/>
      <p:bldP spid="25704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1" name="Rectangle 11"/>
          <p:cNvSpPr>
            <a:spLocks noChangeArrowheads="1"/>
          </p:cNvSpPr>
          <p:nvPr/>
        </p:nvSpPr>
        <p:spPr bwMode="auto">
          <a:xfrm>
            <a:off x="3478213" y="2576513"/>
            <a:ext cx="5665787"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一次装入并运行一个“</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作业</a:t>
            </a:r>
            <a:r>
              <a:rPr lang="zh-CN" altLang="en-US" sz="2400" b="1">
                <a:latin typeface="Times New Roman" panose="02020603050405020304" pitchFamily="18" charset="0"/>
                <a:ea typeface="楷体_GB2312" pitchFamily="49" charset="-122"/>
                <a:cs typeface="Times New Roman" panose="02020603050405020304" pitchFamily="18" charset="0"/>
              </a:rPr>
              <a:t>”</a:t>
            </a:r>
            <a:endParaRPr lang="en-US" altLang="zh-CN" sz="2400" b="1" dirty="0">
              <a:latin typeface="Times New Roman" panose="02020603050405020304" pitchFamily="18" charset="0"/>
              <a:ea typeface="楷体_GB2312" pitchFamily="49" charset="-122"/>
              <a:cs typeface="Times New Roman" panose="02020603050405020304" pitchFamily="18" charset="0"/>
            </a:endParaRPr>
          </a:p>
          <a:p>
            <a:pPr>
              <a:buClrTx/>
              <a:buFont typeface="Monotype Sorts" charset="2"/>
              <a:buNone/>
            </a:pPr>
            <a:r>
              <a:rPr lang="en-US"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同时装入多个“</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程序”</a:t>
            </a:r>
            <a:r>
              <a:rPr lang="zh-CN" altLang="en-US" sz="2400" b="1">
                <a:latin typeface="Times New Roman" panose="02020603050405020304" pitchFamily="18" charset="0"/>
                <a:ea typeface="楷体_GB2312" pitchFamily="49" charset="-122"/>
                <a:cs typeface="Times New Roman" panose="02020603050405020304" pitchFamily="18" charset="0"/>
              </a:rPr>
              <a:t>，串行执行</a:t>
            </a:r>
            <a:endParaRPr lang="zh-CN" altLang="en-US" sz="2400" b="1">
              <a:latin typeface="Times New Roman" panose="02020603050405020304" pitchFamily="18" charset="0"/>
              <a:ea typeface="楷体_GB2312" pitchFamily="49" charset="-122"/>
              <a:cs typeface="Times New Roman" panose="02020603050405020304" pitchFamily="18" charset="0"/>
            </a:endParaRPr>
          </a:p>
          <a:p>
            <a:pPr>
              <a:buClrTx/>
              <a:buFont typeface="Monotype Sorts" charset="2"/>
              <a:buNone/>
            </a:pPr>
            <a:r>
              <a:rPr lang="zh-CN" altLang="en-US"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同时装入多个程序，并发执行，</a:t>
            </a:r>
            <a:br>
              <a:rPr lang="zh-CN" altLang="en-US" sz="2400" b="1">
                <a:latin typeface="Times New Roman" panose="02020603050405020304" pitchFamily="18" charset="0"/>
                <a:ea typeface="楷体_GB2312" pitchFamily="49" charset="-122"/>
                <a:cs typeface="Times New Roman" panose="02020603050405020304" pitchFamily="18" charset="0"/>
              </a:rPr>
            </a:br>
            <a:r>
              <a:rPr lang="zh-CN" altLang="en-US" sz="2400" b="1">
                <a:latin typeface="Times New Roman" panose="02020603050405020304" pitchFamily="18" charset="0"/>
                <a:ea typeface="楷体_GB2312" pitchFamily="49" charset="-122"/>
                <a:cs typeface="Times New Roman" panose="02020603050405020304" pitchFamily="18" charset="0"/>
              </a:rPr>
              <a:t>   仅当等待</a:t>
            </a:r>
            <a:r>
              <a:rPr lang="en-US" altLang="zh-CN" sz="2400" b="1" dirty="0">
                <a:latin typeface="Times New Roman" panose="02020603050405020304" pitchFamily="18" charset="0"/>
                <a:ea typeface="楷体_GB2312" pitchFamily="49" charset="-122"/>
                <a:cs typeface="Times New Roman" panose="02020603050405020304" pitchFamily="18" charset="0"/>
              </a:rPr>
              <a:t>I/O</a:t>
            </a:r>
            <a:r>
              <a:rPr lang="zh-CN" altLang="en-US" sz="2400" b="1">
                <a:latin typeface="Times New Roman" panose="02020603050405020304" pitchFamily="18" charset="0"/>
                <a:ea typeface="楷体_GB2312" pitchFamily="49" charset="-122"/>
                <a:cs typeface="Times New Roman" panose="02020603050405020304" pitchFamily="18" charset="0"/>
              </a:rPr>
              <a:t>时切换程序执行</a:t>
            </a:r>
            <a:endParaRPr lang="zh-CN" altLang="en-US" sz="2400" b="1">
              <a:latin typeface="Times New Roman" panose="02020603050405020304" pitchFamily="18" charset="0"/>
              <a:ea typeface="楷体_GB2312" pitchFamily="49" charset="-122"/>
              <a:cs typeface="Times New Roman" panose="02020603050405020304" pitchFamily="18" charset="0"/>
            </a:endParaRPr>
          </a:p>
          <a:p>
            <a:pPr>
              <a:buClrTx/>
              <a:buFont typeface="Monotype Sorts" charset="2"/>
              <a:buNone/>
            </a:pPr>
            <a:r>
              <a:rPr lang="zh-CN" altLang="en-US" sz="24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b="1">
                <a:solidFill>
                  <a:srgbClr val="FF0000"/>
                </a:solidFill>
                <a:latin typeface="Times New Roman" panose="02020603050405020304" pitchFamily="18" charset="0"/>
                <a:ea typeface="楷体_GB2312" pitchFamily="49" charset="-122"/>
                <a:cs typeface="Times New Roman" panose="02020603050405020304" pitchFamily="18" charset="0"/>
              </a:rPr>
              <a:t> </a:t>
            </a:r>
            <a:r>
              <a:rPr lang="zh-CN" altLang="en-US" sz="2400" b="1">
                <a:latin typeface="Times New Roman" panose="02020603050405020304" pitchFamily="18" charset="0"/>
                <a:ea typeface="楷体_GB2312" pitchFamily="49" charset="-122"/>
                <a:cs typeface="Times New Roman" panose="02020603050405020304" pitchFamily="18" charset="0"/>
              </a:rPr>
              <a:t>同时装入多个程序，并发执行，</a:t>
            </a:r>
            <a:br>
              <a:rPr lang="zh-CN" altLang="en-US" sz="2400" b="1">
                <a:latin typeface="Times New Roman" panose="02020603050405020304" pitchFamily="18" charset="0"/>
                <a:ea typeface="楷体_GB2312" pitchFamily="49" charset="-122"/>
                <a:cs typeface="Times New Roman" panose="02020603050405020304" pitchFamily="18" charset="0"/>
              </a:rPr>
            </a:br>
            <a:r>
              <a:rPr lang="zh-CN" altLang="en-US" sz="2400" b="1">
                <a:latin typeface="Times New Roman" panose="02020603050405020304" pitchFamily="18" charset="0"/>
                <a:ea typeface="楷体_GB2312" pitchFamily="49" charset="-122"/>
                <a:cs typeface="Times New Roman" panose="02020603050405020304" pitchFamily="18" charset="0"/>
              </a:rPr>
              <a:t>   程序切换条件：执行的时间长</a:t>
            </a:r>
            <a:br>
              <a:rPr lang="zh-CN" altLang="en-US" sz="2400" b="1">
                <a:latin typeface="Times New Roman" panose="02020603050405020304" pitchFamily="18" charset="0"/>
                <a:ea typeface="楷体_GB2312" pitchFamily="49" charset="-122"/>
                <a:cs typeface="Times New Roman" panose="02020603050405020304" pitchFamily="18" charset="0"/>
              </a:rPr>
            </a:br>
            <a:r>
              <a:rPr lang="zh-CN" altLang="en-US" sz="2400" b="1">
                <a:latin typeface="Times New Roman" panose="02020603050405020304" pitchFamily="18" charset="0"/>
                <a:ea typeface="楷体_GB2312" pitchFamily="49" charset="-122"/>
                <a:cs typeface="Times New Roman" panose="02020603050405020304" pitchFamily="18" charset="0"/>
              </a:rPr>
              <a:t>   度</a:t>
            </a:r>
            <a:r>
              <a:rPr lang="en-US" altLang="zh-CN" sz="2400" b="1" dirty="0">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时间片</a:t>
            </a:r>
            <a:r>
              <a:rPr lang="en-US" altLang="zh-CN" sz="2400" b="1" dirty="0">
                <a:latin typeface="Times New Roman" panose="02020603050405020304" pitchFamily="18" charset="0"/>
                <a:ea typeface="楷体_GB2312" pitchFamily="49" charset="-122"/>
                <a:cs typeface="Times New Roman" panose="02020603050405020304" pitchFamily="18" charset="0"/>
              </a:rPr>
              <a:t>)</a:t>
            </a:r>
            <a:r>
              <a:rPr lang="zh-CN" altLang="en-US" sz="2400" b="1">
                <a:latin typeface="Times New Roman" panose="02020603050405020304" pitchFamily="18" charset="0"/>
                <a:ea typeface="楷体_GB2312" pitchFamily="49" charset="-122"/>
                <a:cs typeface="Times New Roman" panose="02020603050405020304" pitchFamily="18" charset="0"/>
              </a:rPr>
              <a:t>到 </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or</a:t>
            </a:r>
            <a:r>
              <a:rPr lang="en-US" altLang="zh-CN" sz="2400" b="1" dirty="0">
                <a:latin typeface="Times New Roman" panose="02020603050405020304" pitchFamily="18" charset="0"/>
                <a:ea typeface="楷体_GB2312" pitchFamily="49" charset="-122"/>
                <a:cs typeface="Times New Roman" panose="02020603050405020304" pitchFamily="18" charset="0"/>
              </a:rPr>
              <a:t> I/O</a:t>
            </a:r>
            <a:r>
              <a:rPr lang="zh-CN" altLang="en-US" sz="2400" b="1">
                <a:latin typeface="Times New Roman" panose="02020603050405020304" pitchFamily="18" charset="0"/>
                <a:ea typeface="楷体_GB2312" pitchFamily="49" charset="-122"/>
                <a:cs typeface="Times New Roman" panose="02020603050405020304" pitchFamily="18" charset="0"/>
              </a:rPr>
              <a:t>等待</a:t>
            </a:r>
            <a:endParaRPr lang="zh-CN" altLang="en-US" sz="2400" b="1">
              <a:latin typeface="Times New Roman" panose="02020603050405020304" pitchFamily="18" charset="0"/>
              <a:ea typeface="楷体_GB2312" pitchFamily="49" charset="-122"/>
              <a:cs typeface="Times New Roman" panose="02020603050405020304" pitchFamily="18" charset="0"/>
            </a:endParaRPr>
          </a:p>
        </p:txBody>
      </p:sp>
      <p:sp>
        <p:nvSpPr>
          <p:cNvPr id="122892" name="Rectangle 12"/>
          <p:cNvSpPr>
            <a:spLocks noChangeArrowheads="1"/>
          </p:cNvSpPr>
          <p:nvPr/>
        </p:nvSpPr>
        <p:spPr bwMode="auto">
          <a:xfrm>
            <a:off x="1001713" y="1771650"/>
            <a:ext cx="7707312" cy="3887788"/>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回顾</a:t>
            </a:r>
            <a:r>
              <a:rPr lang="en-US" altLang="zh-CN"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OS</a:t>
            </a:r>
            <a:r>
              <a:rPr lang="zh-CN" altLang="en-US"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发展</a:t>
            </a:r>
            <a:endParaRPr lang="zh-CN" altLang="en-US" sz="30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串行处理</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简单批处理</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多道程序批</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     处理</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solidFill>
                  <a:srgbClr val="000099"/>
                </a:solidFill>
                <a:latin typeface="宋体" panose="02010600030101010101" pitchFamily="2" charset="-122"/>
                <a:ea typeface="宋体" panose="02010600030101010101" pitchFamily="2" charset="-122"/>
              </a:rPr>
              <a:t>(4)</a:t>
            </a:r>
            <a:r>
              <a:rPr lang="zh-CN" altLang="en-US" sz="2400" b="1" dirty="0">
                <a:solidFill>
                  <a:srgbClr val="000099"/>
                </a:solidFill>
                <a:latin typeface="宋体" panose="02010600030101010101" pitchFamily="2" charset="-122"/>
                <a:ea typeface="宋体" panose="02010600030101010101" pitchFamily="2" charset="-122"/>
              </a:rPr>
              <a:t>分时处理</a:t>
            </a:r>
            <a:endParaRPr lang="zh-CN" altLang="en-US" sz="2400" b="1" dirty="0">
              <a:solidFill>
                <a:srgbClr val="000099"/>
              </a:solidFill>
              <a:latin typeface="宋体" panose="02010600030101010101" pitchFamily="2" charset="-122"/>
              <a:ea typeface="宋体" panose="02010600030101010101" pitchFamily="2" charset="-122"/>
            </a:endParaRPr>
          </a:p>
          <a:p>
            <a:pPr>
              <a:buClrTx/>
              <a:buFont typeface="Monotype Sorts" charset="2"/>
              <a:buNone/>
            </a:pPr>
            <a:r>
              <a:rPr lang="zh-CN" altLang="en-US" sz="2400" b="1" dirty="0">
                <a:solidFill>
                  <a:srgbClr val="000099"/>
                </a:solidFill>
                <a:latin typeface="宋体" panose="02010600030101010101" pitchFamily="2" charset="-122"/>
                <a:ea typeface="宋体" panose="02010600030101010101" pitchFamily="2" charset="-122"/>
              </a:rPr>
              <a:t> </a:t>
            </a:r>
            <a:endParaRPr lang="en-US" altLang="zh-CN" sz="2400" b="1" dirty="0">
              <a:solidFill>
                <a:srgbClr val="000099"/>
              </a:solidFill>
              <a:latin typeface="宋体" panose="02010600030101010101" pitchFamily="2" charset="-122"/>
              <a:ea typeface="宋体" panose="02010600030101010101" pitchFamily="2" charset="-122"/>
            </a:endParaRPr>
          </a:p>
        </p:txBody>
      </p:sp>
      <p:sp>
        <p:nvSpPr>
          <p:cNvPr id="122893" name="Rectangle 13"/>
          <p:cNvSpPr>
            <a:spLocks noChangeArrowheads="1"/>
          </p:cNvSpPr>
          <p:nvPr/>
        </p:nvSpPr>
        <p:spPr bwMode="auto">
          <a:xfrm>
            <a:off x="1115695" y="5877560"/>
            <a:ext cx="54864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程序的并发 </a:t>
            </a:r>
            <a:r>
              <a:rPr kumimoji="0" lang="en-US" altLang="zh-CN" sz="24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 OS</a:t>
            </a:r>
            <a:r>
              <a:rPr kumimoji="0" lang="zh-CN" altLang="en-US" sz="2400" b="1">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rPr>
              <a:t>发展的需要和必然</a:t>
            </a:r>
            <a:endParaRPr kumimoji="0" lang="zh-CN" altLang="en-US" sz="2400" b="1" dirty="0">
              <a:gradFill>
                <a:gsLst>
                  <a:gs pos="0">
                    <a:srgbClr val="007BD3"/>
                  </a:gs>
                  <a:gs pos="100000">
                    <a:srgbClr val="034373"/>
                  </a:gs>
                </a:gsLst>
                <a:lin scaled="0"/>
              </a:gra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Rectangle 2"/>
          <p:cNvSpPr>
            <a:spLocks noGrp="1" noChangeArrowheads="1"/>
          </p:cNvSpPr>
          <p:nvPr>
            <p:custDataLst>
              <p:tags r:id="rId1"/>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程序的并发</a:t>
            </a:r>
            <a:endParaRPr lang="zh-CN" altLang="en-US" dirty="0">
              <a:latin typeface="+mj-ea"/>
            </a:endParaRPr>
          </a:p>
        </p:txBody>
      </p:sp>
    </p:spTree>
    <p:custDataLst>
      <p:tags r:id="rId2"/>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2892">
                                            <p:txEl>
                                              <p:char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8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8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8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891">
                                            <p:txEl>
                                              <p:pRg st="3" end="3"/>
                                            </p:txEl>
                                          </p:spTgt>
                                        </p:tgtEl>
                                        <p:attrNameLst>
                                          <p:attrName>style.visibility</p:attrName>
                                        </p:attrNameLst>
                                      </p:cBhvr>
                                      <p:to>
                                        <p:strVal val="visible"/>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2893"/>
                                        </p:tgtEl>
                                        <p:attrNameLst>
                                          <p:attrName>style.visibility</p:attrName>
                                        </p:attrNameLst>
                                      </p:cBhvr>
                                      <p:to>
                                        <p:strVal val="visible"/>
                                      </p:to>
                                    </p:set>
                                    <p:animEffect transition="in" filter="fade">
                                      <p:cBhvr>
                                        <p:cTn id="26" dur="1000"/>
                                        <p:tgtEl>
                                          <p:spTgt spid="122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1" grpId="0" advAuto="0" autoUpdateAnimBg="0" build="p"/>
      <p:bldP spid="122892" grpId="0" bldLvl="0" animBg="1" autoUpdateAnimBg="0"/>
      <p:bldP spid="12289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6" name="Group 4"/>
          <p:cNvGrpSpPr/>
          <p:nvPr/>
        </p:nvGrpSpPr>
        <p:grpSpPr bwMode="auto">
          <a:xfrm>
            <a:off x="828040" y="1828800"/>
            <a:ext cx="6705600" cy="603250"/>
            <a:chOff x="624" y="2256"/>
            <a:chExt cx="4224" cy="380"/>
          </a:xfrm>
        </p:grpSpPr>
        <p:sp>
          <p:nvSpPr>
            <p:cNvPr id="13345" name="Rectangle 5"/>
            <p:cNvSpPr>
              <a:spLocks noChangeArrowheads="1"/>
            </p:cNvSpPr>
            <p:nvPr/>
          </p:nvSpPr>
          <p:spPr bwMode="auto">
            <a:xfrm>
              <a:off x="624" y="2256"/>
              <a:ext cx="422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gradFill>
                    <a:gsLst>
                      <a:gs pos="0">
                        <a:srgbClr val="007BD3"/>
                      </a:gs>
                      <a:gs pos="100000">
                        <a:srgbClr val="034373"/>
                      </a:gs>
                    </a:gsLst>
                    <a:lin scaled="0"/>
                  </a:gradFill>
                  <a:latin typeface="宋体" panose="02010600030101010101" pitchFamily="2" charset="-122"/>
                  <a:ea typeface="宋体" panose="02010600030101010101" pitchFamily="2" charset="-122"/>
                </a:rPr>
                <a:t>并发是指同时出发，交替执行</a:t>
              </a:r>
              <a:r>
                <a:rPr kumimoji="0" lang="en-US" altLang="zh-CN" sz="2400" b="1" dirty="0">
                  <a:latin typeface="宋体" panose="02010600030101010101" pitchFamily="2" charset="-122"/>
                  <a:ea typeface="宋体" panose="02010600030101010101" pitchFamily="2" charset="-122"/>
                </a:rPr>
                <a:t>(</a:t>
              </a:r>
              <a:r>
                <a:rPr kumimoji="0" lang="zh-CN" altLang="en-US" sz="2400" b="1" dirty="0">
                  <a:solidFill>
                    <a:schemeClr val="tx1"/>
                  </a:solidFill>
                  <a:latin typeface="宋体" panose="02010600030101010101" pitchFamily="2" charset="-122"/>
                  <a:ea typeface="宋体" panose="02010600030101010101" pitchFamily="2" charset="-122"/>
                </a:rPr>
                <a:t>和并行不同</a:t>
              </a:r>
              <a:r>
                <a:rPr kumimoji="0" lang="en-US" altLang="zh-CN" sz="2400" b="1" dirty="0">
                  <a:latin typeface="宋体" panose="02010600030101010101" pitchFamily="2" charset="-122"/>
                  <a:ea typeface="宋体" panose="02010600030101010101" pitchFamily="2" charset="-122"/>
                </a:rPr>
                <a:t>)</a:t>
              </a:r>
              <a:endParaRPr kumimoji="0" lang="en-US" altLang="zh-CN" sz="2400" b="1" dirty="0">
                <a:latin typeface="宋体" panose="02010600030101010101" pitchFamily="2" charset="-122"/>
                <a:ea typeface="宋体" panose="02010600030101010101" pitchFamily="2" charset="-122"/>
              </a:endParaRPr>
            </a:p>
          </p:txBody>
        </p:sp>
        <p:pic>
          <p:nvPicPr>
            <p:cNvPr id="13346" name="Picture 6" descr="j011583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9" y="24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0887" name="Group 7"/>
          <p:cNvGrpSpPr/>
          <p:nvPr/>
        </p:nvGrpSpPr>
        <p:grpSpPr bwMode="auto">
          <a:xfrm>
            <a:off x="1108075" y="2667000"/>
            <a:ext cx="4835525" cy="1143000"/>
            <a:chOff x="670" y="1392"/>
            <a:chExt cx="3046" cy="720"/>
          </a:xfrm>
        </p:grpSpPr>
        <p:sp>
          <p:nvSpPr>
            <p:cNvPr id="13339" name="Rectangle 8"/>
            <p:cNvSpPr>
              <a:spLocks noChangeArrowheads="1"/>
            </p:cNvSpPr>
            <p:nvPr/>
          </p:nvSpPr>
          <p:spPr bwMode="auto">
            <a:xfrm>
              <a:off x="720" y="1392"/>
              <a:ext cx="660"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1</a:t>
              </a:r>
              <a:endParaRPr kumimoji="0" lang="en-US" altLang="zh-CN" sz="2000" b="1" baseline="-25000">
                <a:latin typeface="Arial" panose="020B0604020202020204" pitchFamily="34" charset="0"/>
                <a:ea typeface="宋体" panose="02010600030101010101" pitchFamily="2" charset="-122"/>
              </a:endParaRPr>
            </a:p>
          </p:txBody>
        </p:sp>
        <p:sp>
          <p:nvSpPr>
            <p:cNvPr id="13340" name="Rectangle 9"/>
            <p:cNvSpPr>
              <a:spLocks noChangeArrowheads="1"/>
            </p:cNvSpPr>
            <p:nvPr/>
          </p:nvSpPr>
          <p:spPr bwMode="auto">
            <a:xfrm>
              <a:off x="1380" y="1392"/>
              <a:ext cx="971"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2</a:t>
              </a:r>
              <a:endParaRPr kumimoji="0" lang="en-US" altLang="zh-CN" sz="2000" b="1" baseline="-25000">
                <a:latin typeface="Arial" panose="020B0604020202020204" pitchFamily="34" charset="0"/>
                <a:ea typeface="宋体" panose="02010600030101010101" pitchFamily="2" charset="-122"/>
              </a:endParaRPr>
            </a:p>
          </p:txBody>
        </p:sp>
        <p:sp>
          <p:nvSpPr>
            <p:cNvPr id="13341" name="Rectangle 10"/>
            <p:cNvSpPr>
              <a:spLocks noChangeArrowheads="1"/>
            </p:cNvSpPr>
            <p:nvPr/>
          </p:nvSpPr>
          <p:spPr bwMode="auto">
            <a:xfrm>
              <a:off x="2304" y="1392"/>
              <a:ext cx="893"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1</a:t>
              </a:r>
              <a:endParaRPr kumimoji="0" lang="en-US" altLang="zh-CN" sz="2000" b="1" baseline="-25000">
                <a:latin typeface="Arial" panose="020B0604020202020204" pitchFamily="34" charset="0"/>
                <a:ea typeface="宋体" panose="02010600030101010101" pitchFamily="2" charset="-122"/>
              </a:endParaRPr>
            </a:p>
          </p:txBody>
        </p:sp>
        <p:sp>
          <p:nvSpPr>
            <p:cNvPr id="13342" name="Rectangle 11"/>
            <p:cNvSpPr>
              <a:spLocks noChangeArrowheads="1"/>
            </p:cNvSpPr>
            <p:nvPr/>
          </p:nvSpPr>
          <p:spPr bwMode="auto">
            <a:xfrm>
              <a:off x="3204" y="1392"/>
              <a:ext cx="512"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2</a:t>
              </a:r>
              <a:endParaRPr kumimoji="0" lang="en-US" altLang="zh-CN" sz="2000" b="1" baseline="-25000">
                <a:latin typeface="Arial" panose="020B0604020202020204" pitchFamily="34" charset="0"/>
                <a:ea typeface="宋体" panose="02010600030101010101" pitchFamily="2" charset="-122"/>
              </a:endParaRPr>
            </a:p>
          </p:txBody>
        </p:sp>
        <p:sp>
          <p:nvSpPr>
            <p:cNvPr id="13343" name="Text Box 12"/>
            <p:cNvSpPr txBox="1">
              <a:spLocks noChangeArrowheads="1"/>
            </p:cNvSpPr>
            <p:nvPr/>
          </p:nvSpPr>
          <p:spPr bwMode="auto">
            <a:xfrm>
              <a:off x="670" y="1824"/>
              <a:ext cx="55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latin typeface="Arial" panose="020B0604020202020204" pitchFamily="34" charset="0"/>
                  <a:ea typeface="宋体" panose="02010600030101010101" pitchFamily="2" charset="-122"/>
                </a:rPr>
                <a:t>时间 </a:t>
              </a:r>
              <a:endParaRPr kumimoji="0" lang="zh-CN" altLang="en-US" sz="2400" b="1">
                <a:latin typeface="Arial" panose="020B0604020202020204" pitchFamily="34" charset="0"/>
                <a:ea typeface="宋体" panose="02010600030101010101" pitchFamily="2" charset="-122"/>
              </a:endParaRPr>
            </a:p>
          </p:txBody>
        </p:sp>
        <p:sp>
          <p:nvSpPr>
            <p:cNvPr id="13344" name="Line 13"/>
            <p:cNvSpPr>
              <a:spLocks noChangeShapeType="1"/>
            </p:cNvSpPr>
            <p:nvPr/>
          </p:nvSpPr>
          <p:spPr bwMode="auto">
            <a:xfrm>
              <a:off x="1209" y="1968"/>
              <a:ext cx="133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0894" name="Group 14"/>
          <p:cNvGrpSpPr/>
          <p:nvPr/>
        </p:nvGrpSpPr>
        <p:grpSpPr bwMode="auto">
          <a:xfrm>
            <a:off x="945515" y="3946525"/>
            <a:ext cx="6305550" cy="2470150"/>
            <a:chOff x="912" y="2246"/>
            <a:chExt cx="3891" cy="1556"/>
          </a:xfrm>
        </p:grpSpPr>
        <p:sp>
          <p:nvSpPr>
            <p:cNvPr id="13333" name="Rectangle 15"/>
            <p:cNvSpPr>
              <a:spLocks noChangeArrowheads="1"/>
            </p:cNvSpPr>
            <p:nvPr/>
          </p:nvSpPr>
          <p:spPr bwMode="auto">
            <a:xfrm>
              <a:off x="912" y="2555"/>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34" name="Text Box 16"/>
            <p:cNvSpPr txBox="1">
              <a:spLocks noChangeArrowheads="1"/>
            </p:cNvSpPr>
            <p:nvPr/>
          </p:nvSpPr>
          <p:spPr bwMode="auto">
            <a:xfrm>
              <a:off x="912" y="258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3335" name="Rectangle 17"/>
            <p:cNvSpPr>
              <a:spLocks noChangeArrowheads="1"/>
            </p:cNvSpPr>
            <p:nvPr/>
          </p:nvSpPr>
          <p:spPr bwMode="auto">
            <a:xfrm>
              <a:off x="1297" y="2246"/>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1</a:t>
              </a:r>
              <a:endParaRPr kumimoji="0" lang="en-US" altLang="zh-CN" sz="2000" b="1">
                <a:latin typeface="Arial" panose="020B0604020202020204" pitchFamily="34" charset="0"/>
                <a:ea typeface="宋体" panose="02010600030101010101" pitchFamily="2" charset="-122"/>
              </a:endParaRPr>
            </a:p>
          </p:txBody>
        </p:sp>
        <p:sp>
          <p:nvSpPr>
            <p:cNvPr id="13336" name="Rectangle 18"/>
            <p:cNvSpPr>
              <a:spLocks noChangeArrowheads="1"/>
            </p:cNvSpPr>
            <p:nvPr/>
          </p:nvSpPr>
          <p:spPr bwMode="auto">
            <a:xfrm>
              <a:off x="3360" y="2565"/>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37" name="Text Box 19"/>
            <p:cNvSpPr txBox="1">
              <a:spLocks noChangeArrowheads="1"/>
            </p:cNvSpPr>
            <p:nvPr/>
          </p:nvSpPr>
          <p:spPr bwMode="auto">
            <a:xfrm>
              <a:off x="3360" y="259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3338" name="Rectangle 20"/>
            <p:cNvSpPr>
              <a:spLocks noChangeArrowheads="1"/>
            </p:cNvSpPr>
            <p:nvPr/>
          </p:nvSpPr>
          <p:spPr bwMode="auto">
            <a:xfrm>
              <a:off x="3745" y="2256"/>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2</a:t>
              </a:r>
              <a:endParaRPr kumimoji="0" lang="en-US" altLang="zh-CN" sz="2000" b="1">
                <a:latin typeface="Arial" panose="020B0604020202020204" pitchFamily="34" charset="0"/>
                <a:ea typeface="宋体" panose="02010600030101010101" pitchFamily="2" charset="-122"/>
              </a:endParaRPr>
            </a:p>
          </p:txBody>
        </p:sp>
      </p:grpSp>
      <p:grpSp>
        <p:nvGrpSpPr>
          <p:cNvPr id="250901" name="Group 21"/>
          <p:cNvGrpSpPr/>
          <p:nvPr/>
        </p:nvGrpSpPr>
        <p:grpSpPr bwMode="auto">
          <a:xfrm>
            <a:off x="107315" y="5334000"/>
            <a:ext cx="998538" cy="466725"/>
            <a:chOff x="139" y="1338"/>
            <a:chExt cx="629" cy="294"/>
          </a:xfrm>
        </p:grpSpPr>
        <p:sp>
          <p:nvSpPr>
            <p:cNvPr id="13331" name="Rectangle 22"/>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3332" name="AutoShape 23"/>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0904" name="Group 24"/>
          <p:cNvGrpSpPr/>
          <p:nvPr/>
        </p:nvGrpSpPr>
        <p:grpSpPr bwMode="auto">
          <a:xfrm>
            <a:off x="3993515" y="5334000"/>
            <a:ext cx="998538" cy="466725"/>
            <a:chOff x="139" y="1338"/>
            <a:chExt cx="629" cy="294"/>
          </a:xfrm>
        </p:grpSpPr>
        <p:sp>
          <p:nvSpPr>
            <p:cNvPr id="13329" name="Rectangle 25"/>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endParaRPr kumimoji="0" lang="en-US" altLang="zh-CN" sz="2400" b="1">
                <a:solidFill>
                  <a:srgbClr val="FF0000"/>
                </a:solidFill>
                <a:latin typeface="Arial" panose="020B0604020202020204" pitchFamily="34" charset="0"/>
                <a:ea typeface="宋体" panose="02010600030101010101" pitchFamily="2" charset="-122"/>
              </a:endParaRPr>
            </a:p>
          </p:txBody>
        </p:sp>
        <p:sp>
          <p:nvSpPr>
            <p:cNvPr id="13330" name="AutoShape 26"/>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0907" name="Group 27"/>
          <p:cNvGrpSpPr/>
          <p:nvPr/>
        </p:nvGrpSpPr>
        <p:grpSpPr bwMode="auto">
          <a:xfrm>
            <a:off x="3469640" y="3971925"/>
            <a:ext cx="1295400" cy="533400"/>
            <a:chOff x="2496" y="2064"/>
            <a:chExt cx="816" cy="336"/>
          </a:xfrm>
        </p:grpSpPr>
        <p:sp>
          <p:nvSpPr>
            <p:cNvPr id="13327" name="AutoShape 28"/>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8" name="Text Box 29"/>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endParaRPr kumimoji="0" lang="zh-CN" altLang="en-US" sz="2400" b="1">
                <a:solidFill>
                  <a:srgbClr val="FF0000"/>
                </a:solidFill>
                <a:latin typeface="Arial" panose="020B0604020202020204" pitchFamily="34" charset="0"/>
                <a:ea typeface="宋体" panose="02010600030101010101" pitchFamily="2" charset="-122"/>
              </a:endParaRPr>
            </a:p>
          </p:txBody>
        </p:sp>
      </p:grpSp>
      <p:grpSp>
        <p:nvGrpSpPr>
          <p:cNvPr id="250911" name="Group 31"/>
          <p:cNvGrpSpPr/>
          <p:nvPr/>
        </p:nvGrpSpPr>
        <p:grpSpPr bwMode="auto">
          <a:xfrm>
            <a:off x="5867400" y="3124200"/>
            <a:ext cx="2817813" cy="625475"/>
            <a:chOff x="3696" y="1968"/>
            <a:chExt cx="1712" cy="394"/>
          </a:xfrm>
        </p:grpSpPr>
        <p:sp>
          <p:nvSpPr>
            <p:cNvPr id="13325" name="AutoShape 32"/>
            <p:cNvSpPr>
              <a:spLocks noChangeArrowheads="1"/>
            </p:cNvSpPr>
            <p:nvPr/>
          </p:nvSpPr>
          <p:spPr bwMode="auto">
            <a:xfrm rot="12012874">
              <a:off x="3696" y="1968"/>
              <a:ext cx="576" cy="48"/>
            </a:xfrm>
            <a:prstGeom prst="rightArrow">
              <a:avLst>
                <a:gd name="adj1" fmla="val 50000"/>
                <a:gd name="adj2" fmla="val 30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6" name="Rectangle 33"/>
            <p:cNvSpPr>
              <a:spLocks noChangeArrowheads="1"/>
            </p:cNvSpPr>
            <p:nvPr/>
          </p:nvSpPr>
          <p:spPr bwMode="auto">
            <a:xfrm>
              <a:off x="3744" y="2112"/>
              <a:ext cx="16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指程序</a:t>
              </a:r>
              <a:r>
                <a:rPr kumimoji="0" lang="en-US" altLang="zh-CN" sz="2000" b="1">
                  <a:latin typeface="Arial" panose="020B0604020202020204" pitchFamily="34" charset="0"/>
                  <a:ea typeface="宋体" panose="02010600030101010101" pitchFamily="2" charset="-122"/>
                </a:rPr>
                <a:t>2</a:t>
              </a:r>
              <a:r>
                <a:rPr kumimoji="0" lang="zh-CN" altLang="en-US" sz="2000" b="1">
                  <a:latin typeface="Arial" panose="020B0604020202020204" pitchFamily="34" charset="0"/>
                  <a:ea typeface="宋体" panose="02010600030101010101" pitchFamily="2" charset="-122"/>
                </a:rPr>
                <a:t>在</a:t>
              </a:r>
              <a:r>
                <a:rPr kumimoji="0" lang="en-US" altLang="zh-CN" sz="2000" b="1">
                  <a:latin typeface="Arial" panose="020B0604020202020204" pitchFamily="34" charset="0"/>
                  <a:ea typeface="宋体" panose="02010600030101010101" pitchFamily="2" charset="-122"/>
                </a:rPr>
                <a:t>CPU</a:t>
              </a:r>
              <a:r>
                <a:rPr kumimoji="0" lang="zh-CN" altLang="en-US" sz="2000" b="1">
                  <a:latin typeface="Arial" panose="020B0604020202020204" pitchFamily="34" charset="0"/>
                  <a:ea typeface="宋体" panose="02010600030101010101" pitchFamily="2" charset="-122"/>
                </a:rPr>
                <a:t>上执行</a:t>
              </a:r>
              <a:endParaRPr kumimoji="0" lang="zh-CN" altLang="en-US" sz="2000" b="1">
                <a:latin typeface="Arial" panose="020B0604020202020204" pitchFamily="34" charset="0"/>
                <a:ea typeface="宋体" panose="02010600030101010101" pitchFamily="2" charset="-122"/>
              </a:endParaRPr>
            </a:p>
          </p:txBody>
        </p:sp>
      </p:grpSp>
      <p:sp>
        <p:nvSpPr>
          <p:cNvPr id="2" name="TextBox 1"/>
          <p:cNvSpPr txBox="1"/>
          <p:nvPr/>
        </p:nvSpPr>
        <p:spPr>
          <a:xfrm>
            <a:off x="7426325" y="3994785"/>
            <a:ext cx="1731645" cy="1753235"/>
          </a:xfrm>
          <a:prstGeom prst="rect">
            <a:avLst/>
          </a:prstGeom>
          <a:noFill/>
        </p:spPr>
        <p:txBody>
          <a:bodyPr wrap="square" rtlCol="0">
            <a:spAutoFit/>
          </a:bodyPr>
          <a:lstStyle/>
          <a:p>
            <a:r>
              <a:rPr lang="zh-CN" altLang="en-US" dirty="0">
                <a:solidFill>
                  <a:srgbClr val="FF0000"/>
                </a:solidFill>
              </a:rPr>
              <a:t>只</a:t>
            </a:r>
            <a:r>
              <a:rPr lang="en-US" altLang="zh-CN" dirty="0">
                <a:solidFill>
                  <a:srgbClr val="FF0000"/>
                </a:solidFill>
              </a:rPr>
              <a:t>PC</a:t>
            </a:r>
            <a:r>
              <a:rPr lang="zh-CN" altLang="en-US" dirty="0">
                <a:solidFill>
                  <a:srgbClr val="FF0000"/>
                </a:solidFill>
              </a:rPr>
              <a:t>切换吗？</a:t>
            </a:r>
            <a:endParaRPr lang="zh-CN" altLang="en-US" dirty="0">
              <a:solidFill>
                <a:srgbClr val="FF0000"/>
              </a:solidFill>
            </a:endParaRPr>
          </a:p>
          <a:p>
            <a:endParaRPr lang="zh-CN" altLang="en-US" dirty="0">
              <a:solidFill>
                <a:srgbClr val="FF0000"/>
              </a:solidFill>
            </a:endParaRPr>
          </a:p>
          <a:p>
            <a:r>
              <a:rPr lang="zh-CN" altLang="en-US" b="1">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先保存执行现场，后切换执行现场</a:t>
            </a:r>
            <a:r>
              <a:rPr lang="en-US" altLang="zh-CN" b="1">
                <a:gradFill>
                  <a:gsLst>
                    <a:gs pos="0">
                      <a:srgbClr val="007BD3"/>
                    </a:gs>
                    <a:gs pos="100000">
                      <a:srgbClr val="034373"/>
                    </a:gs>
                  </a:gsLst>
                  <a:lin scaled="0"/>
                </a:gradFill>
                <a:latin typeface="Times New Roman" panose="02020603050405020304" pitchFamily="18" charset="0"/>
                <a:cs typeface="Times New Roman" panose="02020603050405020304" pitchFamily="18" charset="0"/>
                <a:sym typeface="+mn-ea"/>
              </a:rPr>
              <a:t>!</a:t>
            </a:r>
            <a:endParaRPr lang="en-US" altLang="zh-CN" b="1">
              <a:gradFill>
                <a:gsLst>
                  <a:gs pos="0">
                    <a:srgbClr val="007BD3"/>
                  </a:gs>
                  <a:gs pos="100000">
                    <a:srgbClr val="034373"/>
                  </a:gs>
                </a:gsLst>
                <a:lin scaled="0"/>
              </a:gra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rgbClr val="FF0000"/>
              </a:solidFill>
            </a:endParaRPr>
          </a:p>
        </p:txBody>
      </p:sp>
      <p:sp>
        <p:nvSpPr>
          <p:cNvPr id="4" name="Rectangle 2"/>
          <p:cNvSpPr>
            <a:spLocks noGrp="1" noChangeArrowheads="1"/>
          </p:cNvSpPr>
          <p:nvPr>
            <p:custDataLst>
              <p:tags r:id="rId2"/>
            </p:custDataLst>
          </p:nvPr>
        </p:nvSpPr>
        <p:spPr>
          <a:xfrm>
            <a:off x="457200" y="274638"/>
            <a:ext cx="82296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zh-CN" altLang="en-US" dirty="0">
                <a:latin typeface="+mj-ea"/>
              </a:rPr>
              <a:t>如何并发？</a:t>
            </a:r>
            <a:endParaRPr lang="zh-CN" altLang="en-US" dirty="0">
              <a:latin typeface="+mj-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0887"/>
                                        </p:tgtEl>
                                        <p:attrNameLst>
                                          <p:attrName>style.visibility</p:attrName>
                                        </p:attrNameLst>
                                      </p:cBhvr>
                                      <p:to>
                                        <p:strVal val="visible"/>
                                      </p:to>
                                    </p:set>
                                    <p:animEffect transition="in" filter="dissolve">
                                      <p:cBhvr>
                                        <p:cTn id="7" dur="500"/>
                                        <p:tgtEl>
                                          <p:spTgt spid="2508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0911"/>
                                        </p:tgtEl>
                                        <p:attrNameLst>
                                          <p:attrName>style.visibility</p:attrName>
                                        </p:attrNameLst>
                                      </p:cBhvr>
                                      <p:to>
                                        <p:strVal val="visible"/>
                                      </p:to>
                                    </p:set>
                                    <p:animEffect transition="in" filter="dissolve">
                                      <p:cBhvr>
                                        <p:cTn id="12" dur="500"/>
                                        <p:tgtEl>
                                          <p:spTgt spid="2509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0894"/>
                                        </p:tgtEl>
                                        <p:attrNameLst>
                                          <p:attrName>style.visibility</p:attrName>
                                        </p:attrNameLst>
                                      </p:cBhvr>
                                      <p:to>
                                        <p:strVal val="visible"/>
                                      </p:to>
                                    </p:set>
                                    <p:animEffect transition="in" filter="dissolve">
                                      <p:cBhvr>
                                        <p:cTn id="17" dur="500"/>
                                        <p:tgtEl>
                                          <p:spTgt spid="2508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0901"/>
                                        </p:tgtEl>
                                        <p:attrNameLst>
                                          <p:attrName>style.visibility</p:attrName>
                                        </p:attrNameLst>
                                      </p:cBhvr>
                                      <p:to>
                                        <p:strVal val="visible"/>
                                      </p:to>
                                    </p:set>
                                    <p:animEffect transition="in" filter="wipe(left)">
                                      <p:cBhvr>
                                        <p:cTn id="22" dur="500"/>
                                        <p:tgtEl>
                                          <p:spTgt spid="2509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0907"/>
                                        </p:tgtEl>
                                        <p:attrNameLst>
                                          <p:attrName>style.visibility</p:attrName>
                                        </p:attrNameLst>
                                      </p:cBhvr>
                                      <p:to>
                                        <p:strVal val="visible"/>
                                      </p:to>
                                    </p:set>
                                    <p:animEffect transition="in" filter="wipe(left)">
                                      <p:cBhvr>
                                        <p:cTn id="27" dur="500"/>
                                        <p:tgtEl>
                                          <p:spTgt spid="2509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0904"/>
                                        </p:tgtEl>
                                        <p:attrNameLst>
                                          <p:attrName>style.visibility</p:attrName>
                                        </p:attrNameLst>
                                      </p:cBhvr>
                                      <p:to>
                                        <p:strVal val="visible"/>
                                      </p:to>
                                    </p:set>
                                    <p:animEffect transition="in" filter="wipe(left)">
                                      <p:cBhvr>
                                        <p:cTn id="32" dur="500"/>
                                        <p:tgtEl>
                                          <p:spTgt spid="25090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wipe(up)">
                                      <p:cBhvr>
                                        <p:cTn id="37" dur="50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
                                            <p:txEl>
                                              <p:pRg st="2" end="2"/>
                                            </p:txEl>
                                          </p:spTgt>
                                        </p:tgtEl>
                                        <p:attrNameLst>
                                          <p:attrName>style.visibility</p:attrName>
                                        </p:attrNameLst>
                                      </p:cBhvr>
                                      <p:to>
                                        <p:strVal val="visible"/>
                                      </p:to>
                                    </p:set>
                                    <p:animEffect transition="in" filter="wipe(up)">
                                      <p:cBhvr>
                                        <p:cTn id="4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PP_MARK_KEY" val="5825ba92-c481-4c68-9cac-59e3dc06af8c"/>
  <p:tag name="COMMONDATA" val="eyJoZGlkIjoiMDhlNTM2MTA4NWNjODIxZmM5YzM4ZTZhYzBmZTk2ZjQifQ=="/>
  <p:tag name="commondata" val="eyJoZGlkIjoiMTdlMWFlOWY3ODUzY2IxNWQ1YmNlMzM3YjllMWJkOGI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TIMING" val="|83.8|13.5"/>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_Radial">
  <a:themeElements>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1_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1_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1_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1_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1_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1_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1_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1_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1_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1_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adial">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Capsules</Template>
  <TotalTime>0</TotalTime>
  <Words>6610</Words>
  <Application>WPS 演示</Application>
  <PresentationFormat>全屏显示(4:3)</PresentationFormat>
  <Paragraphs>881</Paragraphs>
  <Slides>47</Slides>
  <Notes>32</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4</vt:i4>
      </vt:variant>
      <vt:variant>
        <vt:lpstr>幻灯片标题</vt:lpstr>
      </vt:variant>
      <vt:variant>
        <vt:i4>47</vt:i4>
      </vt:variant>
    </vt:vector>
  </HeadingPairs>
  <TitlesOfParts>
    <vt:vector size="75" baseType="lpstr">
      <vt:lpstr>Arial</vt:lpstr>
      <vt:lpstr>宋体</vt:lpstr>
      <vt:lpstr>Wingdings</vt:lpstr>
      <vt:lpstr>Times New Roman</vt:lpstr>
      <vt:lpstr>Arial Black</vt:lpstr>
      <vt:lpstr>Arial Narrow</vt:lpstr>
      <vt:lpstr>Monotype Sorts</vt:lpstr>
      <vt:lpstr>Wingdings</vt:lpstr>
      <vt:lpstr>Helvetica</vt:lpstr>
      <vt:lpstr>MS PGothic</vt:lpstr>
      <vt:lpstr>Webdings</vt:lpstr>
      <vt:lpstr>Verdana</vt:lpstr>
      <vt:lpstr>Tahoma</vt:lpstr>
      <vt:lpstr>黑体</vt:lpstr>
      <vt:lpstr>楷体_GB2312</vt:lpstr>
      <vt:lpstr>微软雅黑</vt:lpstr>
      <vt:lpstr>Arial Unicode MS</vt:lpstr>
      <vt:lpstr>Century Gothic</vt:lpstr>
      <vt:lpstr>仿宋_GB2312</vt:lpstr>
      <vt:lpstr>仿宋</vt:lpstr>
      <vt:lpstr>新宋体</vt:lpstr>
      <vt:lpstr>1_Radial</vt:lpstr>
      <vt:lpstr>Radial</vt:lpstr>
      <vt:lpstr>默认设计模板</vt:lpstr>
      <vt:lpstr>Paint.Picture</vt:lpstr>
      <vt:lpstr>Paint.Picture</vt:lpstr>
      <vt:lpstr>Paint.Picture</vt:lpstr>
      <vt:lpstr>Paint.Picture</vt:lpstr>
      <vt:lpstr>进程  Process</vt:lpstr>
      <vt:lpstr>PowerPoint 演示文稿</vt:lpstr>
      <vt:lpstr>内容</vt:lpstr>
      <vt:lpstr>程序是如何运行起来的？</vt:lpstr>
      <vt:lpstr>程序执行的细节</vt:lpstr>
      <vt:lpstr>程序执行的细节</vt:lpstr>
      <vt:lpstr>程序执行的细节</vt:lpstr>
      <vt:lpstr>PowerPoint 演示文稿</vt:lpstr>
      <vt:lpstr>PowerPoint 演示文稿</vt:lpstr>
      <vt:lpstr>进程的定义</vt:lpstr>
      <vt:lpstr>进程的定义</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进程的描述</vt:lpstr>
      <vt:lpstr>PowerPoint 演示文稿</vt:lpstr>
      <vt:lpstr>PowerPoint 演示文稿</vt:lpstr>
      <vt:lpstr>PowerPoint 演示文稿</vt:lpstr>
      <vt:lpstr>PowerPoint 演示文稿</vt:lpstr>
      <vt:lpstr>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vt:lpstr>
      <vt:lpstr>PowerPoint 演示文稿</vt:lpstr>
      <vt:lpstr>PowerPoint 演示文稿</vt:lpstr>
    </vt:vector>
  </TitlesOfParts>
  <Company>雨薇在线</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语音信号处理</dc:title>
  <dc:creator>雨薇</dc:creator>
  <cp:lastModifiedBy>郑铁然</cp:lastModifiedBy>
  <cp:revision>242</cp:revision>
  <cp:lastPrinted>2019-07-15T08:06:00Z</cp:lastPrinted>
  <dcterms:created xsi:type="dcterms:W3CDTF">2004-08-18T11:10:00Z</dcterms:created>
  <dcterms:modified xsi:type="dcterms:W3CDTF">2025-10-23T11:39:20Z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1B693004003747CB904C352CB1867ED0_13</vt:lpwstr>
  </property>
  <property fmtid="{D5CDD505-2E9C-101B-9397-08002B2CF9AE}" pid="3" name="KSOProductBuildVer">
    <vt:lpwstr>2052-12.1.0.22529</vt:lpwstr>
  </property>
</Properties>
</file>